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3"/>
    <p:sldId id="257" r:id="rId4"/>
    <p:sldId id="262" r:id="rId5"/>
    <p:sldId id="318" r:id="rId6"/>
    <p:sldId id="263" r:id="rId7"/>
    <p:sldId id="319" r:id="rId8"/>
    <p:sldId id="264" r:id="rId9"/>
    <p:sldId id="321" r:id="rId10"/>
    <p:sldId id="265" r:id="rId11"/>
    <p:sldId id="266" r:id="rId12"/>
    <p:sldId id="267" r:id="rId13"/>
    <p:sldId id="268" r:id="rId14"/>
    <p:sldId id="320" r:id="rId15"/>
    <p:sldId id="419" r:id="rId16"/>
    <p:sldId id="375" r:id="rId17"/>
    <p:sldId id="270" r:id="rId18"/>
    <p:sldId id="420" r:id="rId19"/>
    <p:sldId id="271" r:id="rId20"/>
    <p:sldId id="421" r:id="rId21"/>
    <p:sldId id="422" r:id="rId22"/>
    <p:sldId id="423" r:id="rId23"/>
    <p:sldId id="424" r:id="rId24"/>
    <p:sldId id="425" r:id="rId25"/>
    <p:sldId id="426" r:id="rId26"/>
    <p:sldId id="275" r:id="rId27"/>
    <p:sldId id="427" r:id="rId28"/>
    <p:sldId id="280" r:id="rId29"/>
    <p:sldId id="281" r:id="rId30"/>
    <p:sldId id="428" r:id="rId31"/>
    <p:sldId id="276" r:id="rId32"/>
    <p:sldId id="277" r:id="rId33"/>
    <p:sldId id="278" r:id="rId34"/>
    <p:sldId id="279" r:id="rId35"/>
    <p:sldId id="429" r:id="rId36"/>
    <p:sldId id="282" r:id="rId37"/>
    <p:sldId id="283" r:id="rId38"/>
    <p:sldId id="431" r:id="rId39"/>
    <p:sldId id="430" r:id="rId40"/>
    <p:sldId id="288" r:id="rId41"/>
    <p:sldId id="287" r:id="rId42"/>
    <p:sldId id="432" r:id="rId43"/>
    <p:sldId id="439" r:id="rId44"/>
    <p:sldId id="291" r:id="rId45"/>
    <p:sldId id="292" r:id="rId46"/>
    <p:sldId id="440" r:id="rId47"/>
    <p:sldId id="293" r:id="rId48"/>
    <p:sldId id="294" r:id="rId49"/>
    <p:sldId id="295" r:id="rId50"/>
    <p:sldId id="296" r:id="rId51"/>
    <p:sldId id="299" r:id="rId52"/>
    <p:sldId id="300" r:id="rId53"/>
    <p:sldId id="301" r:id="rId54"/>
    <p:sldId id="302" r:id="rId55"/>
    <p:sldId id="374" r:id="rId56"/>
    <p:sldId id="304" r:id="rId57"/>
    <p:sldId id="306" r:id="rId58"/>
    <p:sldId id="434" r:id="rId59"/>
    <p:sldId id="441" r:id="rId60"/>
    <p:sldId id="307" r:id="rId61"/>
    <p:sldId id="308" r:id="rId62"/>
    <p:sldId id="309" r:id="rId63"/>
    <p:sldId id="313" r:id="rId64"/>
    <p:sldId id="311" r:id="rId65"/>
    <p:sldId id="312" r:id="rId66"/>
    <p:sldId id="315" r:id="rId67"/>
    <p:sldId id="436" r:id="rId68"/>
    <p:sldId id="437" r:id="rId69"/>
    <p:sldId id="438" r:id="rId70"/>
  </p:sldIdLst>
  <p:sldSz cx="9144000" cy="6858000"/>
  <p:notesSz cx="6858000" cy="9144000"/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sym typeface="Arial" panose="020B0604020202020204" pitchFamily="34" charset="0"/>
      </a:defRPr>
    </a:lvl1pPr>
    <a:lvl2pPr marL="0" lvl="1" indent="45720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sym typeface="Arial" panose="020B0604020202020204" pitchFamily="34" charset="0"/>
      </a:defRPr>
    </a:lvl2pPr>
    <a:lvl3pPr marL="0" lvl="2" indent="91440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sym typeface="Arial" panose="020B0604020202020204" pitchFamily="34" charset="0"/>
      </a:defRPr>
    </a:lvl3pPr>
    <a:lvl4pPr marL="0" lvl="3" indent="137160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sym typeface="Arial" panose="020B0604020202020204" pitchFamily="34" charset="0"/>
      </a:defRPr>
    </a:lvl4pPr>
    <a:lvl5pPr marL="0" lvl="4" indent="182880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sym typeface="Arial" panose="020B0604020202020204" pitchFamily="34" charset="0"/>
      </a:defRPr>
    </a:lvl5pPr>
    <a:lvl6pPr marL="2286000" lvl="5" indent="182880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sym typeface="Arial" panose="020B0604020202020204" pitchFamily="34" charset="0"/>
      </a:defRPr>
    </a:lvl6pPr>
    <a:lvl7pPr marL="2743200" lvl="6" indent="182880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sym typeface="Arial" panose="020B0604020202020204" pitchFamily="34" charset="0"/>
      </a:defRPr>
    </a:lvl7pPr>
    <a:lvl8pPr marL="3200400" lvl="7" indent="182880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sym typeface="Arial" panose="020B0604020202020204" pitchFamily="34" charset="0"/>
      </a:defRPr>
    </a:lvl8pPr>
    <a:lvl9pPr marL="3657600" lvl="8" indent="182880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sym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86" d="100"/>
          <a:sy n="86" d="100"/>
        </p:scale>
        <p:origin x="-120" y="-1168"/>
      </p:cViewPr>
      <p:guideLst>
        <p:guide orient="horz" pos="2171"/>
        <p:guide pos="2880"/>
      </p:guideLst>
    </p:cSldViewPr>
  </p:slideViewPr>
  <p:gridSpacing cx="45004" cy="45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notesMaster" Target="notesMasters/notesMaster1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050" name="幻灯片图像占位符 409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1" name="文本占位符 4097"/>
          <p:cNvSpPr/>
          <p:nvPr>
            <p:ph type="body" sz="quarter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0"/>
            <a:r>
              <a:rPr lang="en-US" altLang="zh-CN"/>
              <a:t>Click to edit Master text styles</a:t>
            </a:r>
            <a:endParaRPr lang="en-US" altLang="zh-CN"/>
          </a:p>
          <a:p>
            <a:pPr lvl="1" indent="228600"/>
            <a:r>
              <a:rPr lang="en-US" altLang="zh-CN"/>
              <a:t>Second level</a:t>
            </a:r>
            <a:endParaRPr lang="en-US" altLang="zh-CN"/>
          </a:p>
          <a:p>
            <a:pPr lvl="2" indent="457200"/>
            <a:r>
              <a:rPr lang="en-US" altLang="zh-CN"/>
              <a:t>Third level</a:t>
            </a:r>
            <a:endParaRPr lang="en-US" altLang="zh-CN"/>
          </a:p>
          <a:p>
            <a:pPr lvl="3" indent="685800"/>
            <a:r>
              <a:rPr lang="en-US" altLang="zh-CN"/>
              <a:t>Fourth level</a:t>
            </a:r>
            <a:endParaRPr lang="en-US" altLang="zh-CN"/>
          </a:p>
          <a:p>
            <a:pPr lvl="4" indent="914400"/>
            <a:r>
              <a:rPr lang="en-US" altLang="zh-CN"/>
              <a:t>Fifth level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457200" eaLnBrk="1" fontAlgn="base" latinLnBrk="0" hangingPunct="0">
      <a:lnSpc>
        <a:spcPct val="117000"/>
      </a:lnSpc>
      <a:spcBef>
        <a:spcPct val="0"/>
      </a:spcBef>
      <a:spcAft>
        <a:spcPct val="0"/>
      </a:spcAft>
      <a:buNone/>
      <a:defRPr sz="2200" b="0" i="0" u="none" kern="1200" baseline="0">
        <a:solidFill>
          <a:srgbClr val="000000"/>
        </a:solidFill>
        <a:latin typeface="Helvetica Neue" charset="0"/>
        <a:ea typeface="Helvetica Neue" charset="0"/>
        <a:sym typeface="Helvetica Neue" charset="0"/>
      </a:defRPr>
    </a:lvl1pPr>
    <a:lvl2pPr marL="0" lvl="1" indent="228600" algn="l" defTabSz="457200" eaLnBrk="1" fontAlgn="base" latinLnBrk="0" hangingPunct="0">
      <a:lnSpc>
        <a:spcPct val="117000"/>
      </a:lnSpc>
      <a:spcBef>
        <a:spcPct val="0"/>
      </a:spcBef>
      <a:spcAft>
        <a:spcPct val="0"/>
      </a:spcAft>
      <a:buNone/>
      <a:defRPr sz="2200" b="0" i="0" u="none" kern="1200" baseline="0">
        <a:solidFill>
          <a:srgbClr val="000000"/>
        </a:solidFill>
        <a:latin typeface="Helvetica Neue" charset="0"/>
        <a:ea typeface="Helvetica Neue" charset="0"/>
        <a:sym typeface="Helvetica Neue" charset="0"/>
      </a:defRPr>
    </a:lvl2pPr>
    <a:lvl3pPr marL="0" lvl="2" indent="457200" algn="l" defTabSz="457200" eaLnBrk="1" fontAlgn="base" latinLnBrk="0" hangingPunct="0">
      <a:lnSpc>
        <a:spcPct val="117000"/>
      </a:lnSpc>
      <a:spcBef>
        <a:spcPct val="0"/>
      </a:spcBef>
      <a:spcAft>
        <a:spcPct val="0"/>
      </a:spcAft>
      <a:buNone/>
      <a:defRPr sz="2200" b="0" i="0" u="none" kern="1200" baseline="0">
        <a:solidFill>
          <a:srgbClr val="000000"/>
        </a:solidFill>
        <a:latin typeface="Helvetica Neue" charset="0"/>
        <a:ea typeface="Helvetica Neue" charset="0"/>
        <a:sym typeface="Helvetica Neue" charset="0"/>
      </a:defRPr>
    </a:lvl3pPr>
    <a:lvl4pPr marL="0" lvl="3" indent="685800" algn="l" defTabSz="457200" eaLnBrk="1" fontAlgn="base" latinLnBrk="0" hangingPunct="0">
      <a:lnSpc>
        <a:spcPct val="117000"/>
      </a:lnSpc>
      <a:spcBef>
        <a:spcPct val="0"/>
      </a:spcBef>
      <a:spcAft>
        <a:spcPct val="0"/>
      </a:spcAft>
      <a:buNone/>
      <a:defRPr sz="2200" b="0" i="0" u="none" kern="1200" baseline="0">
        <a:solidFill>
          <a:srgbClr val="000000"/>
        </a:solidFill>
        <a:latin typeface="Helvetica Neue" charset="0"/>
        <a:ea typeface="Helvetica Neue" charset="0"/>
        <a:sym typeface="Helvetica Neue" charset="0"/>
      </a:defRPr>
    </a:lvl4pPr>
    <a:lvl5pPr marL="0" lvl="4" indent="914400" algn="l" defTabSz="457200" eaLnBrk="1" fontAlgn="base" latinLnBrk="0" hangingPunct="0">
      <a:lnSpc>
        <a:spcPct val="117000"/>
      </a:lnSpc>
      <a:spcBef>
        <a:spcPct val="0"/>
      </a:spcBef>
      <a:spcAft>
        <a:spcPct val="0"/>
      </a:spcAft>
      <a:buNone/>
      <a:defRPr sz="2200" b="0" i="0" u="none" kern="1200" baseline="0">
        <a:solidFill>
          <a:srgbClr val="000000"/>
        </a:solidFill>
        <a:latin typeface="Helvetica Neue" charset="0"/>
        <a:ea typeface="Helvetica Neue" charset="0"/>
        <a:sym typeface="Helvetica Neue" charset="0"/>
      </a:defRPr>
    </a:lvl5pPr>
    <a:lvl6pPr marL="2286000" lvl="5" indent="914400" algn="l" defTabSz="457200" eaLnBrk="1" fontAlgn="base" latinLnBrk="0" hangingPunct="0">
      <a:lnSpc>
        <a:spcPct val="117000"/>
      </a:lnSpc>
      <a:spcBef>
        <a:spcPct val="0"/>
      </a:spcBef>
      <a:spcAft>
        <a:spcPct val="0"/>
      </a:spcAft>
      <a:buNone/>
      <a:defRPr sz="2200" b="0" i="0" u="none" kern="1200" baseline="0">
        <a:solidFill>
          <a:srgbClr val="000000"/>
        </a:solidFill>
        <a:latin typeface="Helvetica Neue" charset="0"/>
        <a:ea typeface="Helvetica Neue" charset="0"/>
        <a:sym typeface="Helvetica Neue" charset="0"/>
      </a:defRPr>
    </a:lvl6pPr>
    <a:lvl7pPr marL="2743200" lvl="6" indent="914400" algn="l" defTabSz="457200" eaLnBrk="1" fontAlgn="base" latinLnBrk="0" hangingPunct="0">
      <a:lnSpc>
        <a:spcPct val="117000"/>
      </a:lnSpc>
      <a:spcBef>
        <a:spcPct val="0"/>
      </a:spcBef>
      <a:spcAft>
        <a:spcPct val="0"/>
      </a:spcAft>
      <a:buNone/>
      <a:defRPr sz="2200" b="0" i="0" u="none" kern="1200" baseline="0">
        <a:solidFill>
          <a:srgbClr val="000000"/>
        </a:solidFill>
        <a:latin typeface="Helvetica Neue" charset="0"/>
        <a:ea typeface="Helvetica Neue" charset="0"/>
        <a:sym typeface="Helvetica Neue" charset="0"/>
      </a:defRPr>
    </a:lvl7pPr>
    <a:lvl8pPr marL="3200400" lvl="7" indent="914400" algn="l" defTabSz="457200" eaLnBrk="1" fontAlgn="base" latinLnBrk="0" hangingPunct="0">
      <a:lnSpc>
        <a:spcPct val="117000"/>
      </a:lnSpc>
      <a:spcBef>
        <a:spcPct val="0"/>
      </a:spcBef>
      <a:spcAft>
        <a:spcPct val="0"/>
      </a:spcAft>
      <a:buNone/>
      <a:defRPr sz="2200" b="0" i="0" u="none" kern="1200" baseline="0">
        <a:solidFill>
          <a:srgbClr val="000000"/>
        </a:solidFill>
        <a:latin typeface="Helvetica Neue" charset="0"/>
        <a:ea typeface="Helvetica Neue" charset="0"/>
        <a:sym typeface="Helvetica Neue" charset="0"/>
      </a:defRPr>
    </a:lvl8pPr>
    <a:lvl9pPr marL="3657600" lvl="8" indent="914400" algn="l" defTabSz="457200" eaLnBrk="1" fontAlgn="base" latinLnBrk="0" hangingPunct="0">
      <a:lnSpc>
        <a:spcPct val="117000"/>
      </a:lnSpc>
      <a:spcBef>
        <a:spcPct val="0"/>
      </a:spcBef>
      <a:spcAft>
        <a:spcPct val="0"/>
      </a:spcAft>
      <a:buNone/>
      <a:defRPr sz="2200" b="0" i="0" u="none" kern="1200" baseline="0">
        <a:solidFill>
          <a:srgbClr val="000000"/>
        </a:solidFill>
        <a:latin typeface="Helvetica Neue" charset="0"/>
        <a:ea typeface="Helvetica Neue" charset="0"/>
        <a:sym typeface="Helvetica Neue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cover dir="r"/>
      </p:transition>
    </mc:Choice>
    <mc:Fallback>
      <p:transition spd="med">
        <p:cover dir="r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cover dir="r"/>
      </p:transition>
    </mc:Choice>
    <mc:Fallback>
      <p:transition spd="med">
        <p:cover dir="r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cover dir="r"/>
      </p:transition>
    </mc:Choice>
    <mc:Fallback>
      <p:transition spd="med">
        <p:cover dir="r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cover dir="r"/>
      </p:transition>
    </mc:Choice>
    <mc:Fallback>
      <p:transition spd="med">
        <p:cover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cover dir="r"/>
      </p:transition>
    </mc:Choice>
    <mc:Fallback>
      <p:transition spd="med">
        <p:cover dir="r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cover dir="r"/>
      </p:transition>
    </mc:Choice>
    <mc:Fallback>
      <p:transition spd="med">
        <p:cover dir="r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cover dir="r"/>
      </p:transition>
    </mc:Choice>
    <mc:Fallback>
      <p:transition spd="med">
        <p:cover dir="r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cover dir="r"/>
      </p:transition>
    </mc:Choice>
    <mc:Fallback>
      <p:transition spd="med">
        <p:cover dir="r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cover dir="r"/>
      </p:transition>
    </mc:Choice>
    <mc:Fallback>
      <p:transition spd="med">
        <p:cover dir="r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cover dir="r"/>
      </p:transition>
    </mc:Choice>
    <mc:Fallback>
      <p:transition spd="med">
        <p:cover dir="r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cover dir="r"/>
      </p:transition>
    </mc:Choice>
    <mc:Fallback>
      <p:transition spd="med">
        <p:cover dir="r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5" name="灯片编号占位符 1024"/>
          <p:cNvSpPr/>
          <p:nvPr>
            <p:ph type="sldNum" sz="quarter" idx="2"/>
          </p:nvPr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45720" tIns="45720" rIns="45720" bIns="45720" anchor="t"/>
          <a:lstStyle>
            <a:lvl1pPr algn="r">
              <a:defRPr sz="1400"/>
            </a:lvl1pPr>
          </a:lstStyle>
          <a:p>
            <a:pPr lvl="0" fontAlgn="base">
              <a:buChar char="•"/>
            </a:pPr>
            <a:fld id="{9A0DB2DC-4C9A-4742-B13C-FB6460FD3503}" type="slidenum">
              <a:rPr lang="zh-CN" strike="noStrike" noProof="1">
                <a:latin typeface="Arial" panose="020B0604020202020204" pitchFamily="34" charset="0"/>
                <a:ea typeface="Arial" panose="020B0604020202020204" pitchFamily="34" charset="0"/>
                <a:cs typeface="+mn-ea"/>
              </a:rPr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cover dir="r"/>
  </p:transition>
  <p:hf sldNum="0" hdr="0" ftr="0" dt="0"/>
  <p:txStyles>
    <p:titleStyle>
      <a:lvl1pPr marL="0" lvl="0" indent="0" algn="ctr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None/>
        <a:defRPr sz="4400" b="0" i="0" u="none" kern="1200" baseline="0">
          <a:solidFill>
            <a:srgbClr val="0000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342900" lvl="0" indent="-342900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82955" lvl="1" indent="-325755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219200" lvl="2" indent="-304800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736725" lvl="3" indent="-365125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193925" lvl="4" indent="-365125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lvl="5" indent="-228600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971800" lvl="6" indent="-228600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429000" lvl="7" indent="-228600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886200" lvl="8" indent="-228600" algn="l" defTabSz="914400" eaLnBrk="1" fontAlgn="base" latinLnBrk="0" hangingPunct="0">
        <a:lnSpc>
          <a:spcPct val="100000"/>
        </a:lnSpc>
        <a:spcBef>
          <a:spcPts val="700"/>
        </a:spcBef>
        <a:spcAft>
          <a:spcPct val="0"/>
        </a:spcAft>
        <a:buSzPct val="100000"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0" lvl="1" indent="45720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0" lvl="2" indent="91440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0" lvl="3" indent="137160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0" lvl="4" indent="182880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286000" lvl="5" indent="182880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6pPr>
      <a:lvl7pPr marL="2743200" lvl="6" indent="182880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7pPr>
      <a:lvl8pPr marL="3200400" lvl="7" indent="182880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8pPr>
      <a:lvl9pPr marL="3657600" lvl="8" indent="1828800" algn="l" defTabSz="914400" eaLnBrk="1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jpe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标题 5120"/>
          <p:cNvSpPr/>
          <p:nvPr>
            <p:ph type="title"/>
          </p:nvPr>
        </p:nvSpPr>
        <p:spPr>
          <a:xfrm>
            <a:off x="323850" y="1557338"/>
            <a:ext cx="8426450" cy="1566862"/>
          </a:xfrm>
          <a:solidFill>
            <a:srgbClr val="FFFFFF"/>
          </a:solidFill>
          <a:ln w="12700">
            <a:noFill/>
          </a:ln>
        </p:spPr>
        <p:txBody>
          <a:bodyPr wrap="square" lIns="0" tIns="0" rIns="0" bIns="0" anchor="ctr"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zh-CN" altLang="en-US" sz="3600" b="1"/>
              <a:t>云南干河特高有机硫煤</a:t>
            </a:r>
            <a:br>
              <a:rPr lang="zh-CN" altLang="en-US" sz="3600" b="1"/>
            </a:br>
            <a:r>
              <a:rPr lang="zh-CN" altLang="en-US" sz="3600" b="1"/>
              <a:t>微量元素赋存状态及纳米矿物特征</a:t>
            </a:r>
            <a:endParaRPr lang="zh-CN" altLang="en-US" sz="1800"/>
          </a:p>
        </p:txBody>
      </p:sp>
      <p:pic>
        <p:nvPicPr>
          <p:cNvPr id="3074" name="图片 5121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6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3075" name="矩形 5122"/>
          <p:cNvSpPr/>
          <p:nvPr/>
        </p:nvSpPr>
        <p:spPr>
          <a:xfrm>
            <a:off x="2679700" y="3829050"/>
            <a:ext cx="4730750" cy="2193925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hangingPunct="0">
              <a:lnSpc>
                <a:spcPct val="150000"/>
              </a:lnSpc>
            </a:pPr>
            <a:r>
              <a:rPr lang="zh-CN" altLang="en-US" sz="2300">
                <a:latin typeface="黑体" panose="02010609060101010101" charset="-122"/>
                <a:ea typeface="黑体" panose="02010609060101010101" charset="-122"/>
                <a:sym typeface="Songti SC Bold" charset="0"/>
              </a:rPr>
              <a:t>答辩人：        赵月圆</a:t>
            </a:r>
            <a:endParaRPr lang="zh-CN" altLang="en-US" sz="2300">
              <a:latin typeface="黑体" panose="02010609060101010101" charset="-122"/>
              <a:ea typeface="黑体" panose="02010609060101010101" charset="-122"/>
              <a:sym typeface="Songti SC Bold" charset="0"/>
            </a:endParaRPr>
          </a:p>
          <a:p>
            <a:pPr lvl="0" indent="0" hangingPunct="0">
              <a:lnSpc>
                <a:spcPct val="150000"/>
              </a:lnSpc>
            </a:pPr>
            <a:r>
              <a:rPr lang="zh-CN" altLang="en-US" sz="2300">
                <a:latin typeface="黑体" panose="02010609060101010101" charset="-122"/>
                <a:ea typeface="黑体" panose="02010609060101010101" charset="-122"/>
                <a:sym typeface="Songti SC Bold" charset="0"/>
              </a:rPr>
              <a:t>专  业：  地质资源与地质工程</a:t>
            </a:r>
            <a:endParaRPr lang="zh-CN" altLang="en-US" sz="2300">
              <a:latin typeface="黑体" panose="02010609060101010101" charset="-122"/>
              <a:ea typeface="黑体" panose="02010609060101010101" charset="-122"/>
              <a:sym typeface="Songti SC Bold" charset="0"/>
            </a:endParaRPr>
          </a:p>
          <a:p>
            <a:pPr lvl="0" indent="0" hangingPunct="0">
              <a:lnSpc>
                <a:spcPct val="150000"/>
              </a:lnSpc>
            </a:pPr>
            <a:r>
              <a:rPr lang="zh-CN" altLang="en-US" sz="2300">
                <a:latin typeface="黑体" panose="02010609060101010101" charset="-122"/>
                <a:ea typeface="黑体" panose="02010609060101010101" charset="-122"/>
                <a:sym typeface="Songti SC Bold" charset="0"/>
              </a:rPr>
              <a:t>导  师：      曾凡桂 教授</a:t>
            </a:r>
            <a:endParaRPr lang="zh-CN" altLang="en-US" sz="2300">
              <a:latin typeface="黑体" panose="02010609060101010101" charset="-122"/>
              <a:ea typeface="黑体" panose="02010609060101010101" charset="-122"/>
              <a:sym typeface="Songti SC Bold" charset="0"/>
            </a:endParaRPr>
          </a:p>
          <a:p>
            <a:pPr lvl="0" indent="0" hangingPunct="0">
              <a:lnSpc>
                <a:spcPct val="150000"/>
              </a:lnSpc>
            </a:pPr>
            <a:r>
              <a:rPr lang="zh-CN" altLang="en-US" sz="2300">
                <a:latin typeface="黑体" panose="02010609060101010101" charset="-122"/>
                <a:ea typeface="黑体" panose="02010609060101010101" charset="-122"/>
                <a:sym typeface="Songti SC Bold" charset="0"/>
              </a:rPr>
              <a:t>日  期：       </a:t>
            </a:r>
            <a:r>
              <a:rPr lang="en-US" altLang="zh-CN" sz="2300">
                <a:latin typeface="黑体" panose="02010609060101010101" charset="-122"/>
                <a:ea typeface="黑体" panose="02010609060101010101" charset="-122"/>
                <a:sym typeface="Songti SC Bold" charset="0"/>
              </a:rPr>
              <a:t>2017.06.07</a:t>
            </a:r>
            <a:endParaRPr lang="en-US" altLang="zh-CN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3076" name="直接连接符 5123"/>
          <p:cNvSpPr/>
          <p:nvPr/>
        </p:nvSpPr>
        <p:spPr>
          <a:xfrm>
            <a:off x="484188" y="32591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矩形 1536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290" name="图片 15361" descr="2.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825" y="1511300"/>
            <a:ext cx="4937125" cy="3835400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12291" name="组合 15362"/>
          <p:cNvGrpSpPr/>
          <p:nvPr/>
        </p:nvGrpSpPr>
        <p:grpSpPr>
          <a:xfrm>
            <a:off x="481013" y="0"/>
            <a:ext cx="2816225" cy="1404938"/>
            <a:chOff x="-1" y="-409750"/>
            <a:chExt cx="2817185" cy="1406306"/>
          </a:xfrm>
        </p:grpSpPr>
        <p:sp>
          <p:nvSpPr>
            <p:cNvPr id="12292" name="矩形 15363"/>
            <p:cNvSpPr/>
            <p:nvPr/>
          </p:nvSpPr>
          <p:spPr>
            <a:xfrm>
              <a:off x="-1" y="-1"/>
              <a:ext cx="2817185" cy="586808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293" name="矩形 15364"/>
            <p:cNvSpPr/>
            <p:nvPr/>
          </p:nvSpPr>
          <p:spPr>
            <a:xfrm>
              <a:off x="-1" y="-409750"/>
              <a:ext cx="2817185" cy="140630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地质背景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12294" name="任意多边形 15365"/>
          <p:cNvSpPr/>
          <p:nvPr/>
        </p:nvSpPr>
        <p:spPr>
          <a:xfrm rot="-10800000" flipH="1">
            <a:off x="2673350" y="10080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2295" name="直接连接符 1536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296" name="文本框 2"/>
          <p:cNvSpPr txBox="1"/>
          <p:nvPr/>
        </p:nvSpPr>
        <p:spPr>
          <a:xfrm>
            <a:off x="1006475" y="5346700"/>
            <a:ext cx="7297738" cy="1555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图1-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2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 我国西南部部分地区晚二叠世陆块构造分区图及同沉积主要断裂、隆起和凹陷构造刚要图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  <a:p>
            <a:pPr lvl="0" indent="0" algn="ctr" hangingPunct="0"/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Ⅰ：扬子陆块；Ⅱ：三江碰撞山系；Ⅲ：华南加里东山系；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Arial" panose="020B0604020202020204" charset="-122"/>
              </a:rPr>
              <a:t>GZ：贵州省；GX：广西省；YN：云南省；YS：砚山县；GH：干河乡；Qb：丘北县；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Hh：红河断裂；Wm：文麻断裂；Xc：西畴凹陷；Lp：滇东南断陷区；Npj：南盘江断裂；Sz-Gy：师宗-贵阳断裂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矩形 16384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314" name="组合 16385"/>
          <p:cNvGrpSpPr/>
          <p:nvPr/>
        </p:nvGrpSpPr>
        <p:grpSpPr>
          <a:xfrm>
            <a:off x="481013" y="0"/>
            <a:ext cx="2816225" cy="1404938"/>
            <a:chOff x="-1" y="-409750"/>
            <a:chExt cx="2817185" cy="1406306"/>
          </a:xfrm>
        </p:grpSpPr>
        <p:sp>
          <p:nvSpPr>
            <p:cNvPr id="13315" name="矩形 16386"/>
            <p:cNvSpPr/>
            <p:nvPr/>
          </p:nvSpPr>
          <p:spPr>
            <a:xfrm>
              <a:off x="-1" y="-1"/>
              <a:ext cx="2817185" cy="586808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316" name="矩形 16387"/>
            <p:cNvSpPr/>
            <p:nvPr/>
          </p:nvSpPr>
          <p:spPr>
            <a:xfrm>
              <a:off x="-1" y="-409750"/>
              <a:ext cx="2817185" cy="140630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地质背景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13317" name="任意多边形 16388"/>
          <p:cNvSpPr/>
          <p:nvPr/>
        </p:nvSpPr>
        <p:spPr>
          <a:xfrm rot="-10800000" flipH="1">
            <a:off x="2673350" y="10080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3318" name="直接连接符 16389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319" name="图片 16390" descr="2.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013" y="1822450"/>
            <a:ext cx="8175625" cy="400367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3320" name="文本框 1"/>
          <p:cNvSpPr txBox="1"/>
          <p:nvPr/>
        </p:nvSpPr>
        <p:spPr>
          <a:xfrm>
            <a:off x="2959100" y="6015038"/>
            <a:ext cx="40703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1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-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3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干河煤的采样地点及区域地质图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17414" descr="2.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3275" y="1328738"/>
            <a:ext cx="4997450" cy="49974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4338" name="矩形 17408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4339" name="组合 17409"/>
          <p:cNvGrpSpPr/>
          <p:nvPr/>
        </p:nvGrpSpPr>
        <p:grpSpPr>
          <a:xfrm>
            <a:off x="481013" y="0"/>
            <a:ext cx="2816225" cy="1404938"/>
            <a:chOff x="-1" y="-409750"/>
            <a:chExt cx="2817185" cy="1406306"/>
          </a:xfrm>
        </p:grpSpPr>
        <p:sp>
          <p:nvSpPr>
            <p:cNvPr id="14340" name="矩形 17410"/>
            <p:cNvSpPr/>
            <p:nvPr/>
          </p:nvSpPr>
          <p:spPr>
            <a:xfrm>
              <a:off x="-1" y="-1"/>
              <a:ext cx="2817185" cy="586808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341" name="矩形 17411"/>
            <p:cNvSpPr/>
            <p:nvPr/>
          </p:nvSpPr>
          <p:spPr>
            <a:xfrm>
              <a:off x="-1" y="-409750"/>
              <a:ext cx="2817185" cy="140630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地质背景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14342" name="任意多边形 17412"/>
          <p:cNvSpPr/>
          <p:nvPr/>
        </p:nvSpPr>
        <p:spPr>
          <a:xfrm rot="-10800000" flipH="1">
            <a:off x="2673350" y="10080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343" name="直接连接符 17413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344" name="文本框 1"/>
          <p:cNvSpPr txBox="1"/>
          <p:nvPr/>
        </p:nvSpPr>
        <p:spPr>
          <a:xfrm>
            <a:off x="2422525" y="6037263"/>
            <a:ext cx="4298950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图1-4 云南干河煤的沉积序列和采样层位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6144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9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5362" name="文本占位符 6145"/>
          <p:cNvSpPr/>
          <p:nvPr>
            <p:ph type="body"/>
          </p:nvPr>
        </p:nvSpPr>
        <p:spPr>
          <a:xfrm>
            <a:off x="1158875" y="1568450"/>
            <a:ext cx="7073900" cy="473233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选题目的及意义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科学问题的提出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研究思路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研究区地质背景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煤质特征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常量元素及矿物学特征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zh-CN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元素地球化学特征</a:t>
            </a:r>
            <a:endParaRPr lang="zh-CN" altLang="zh-CN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微量元素富集特征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微量元素的赋存状态及富集成因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纳米矿物特征及部分微量元素的富集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5363" name="直接连接符 6146"/>
          <p:cNvSpPr/>
          <p:nvPr/>
        </p:nvSpPr>
        <p:spPr>
          <a:xfrm>
            <a:off x="484188" y="12271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5364" name="组合 6147"/>
          <p:cNvGrpSpPr/>
          <p:nvPr/>
        </p:nvGrpSpPr>
        <p:grpSpPr>
          <a:xfrm>
            <a:off x="493713" y="49213"/>
            <a:ext cx="2640012" cy="1316037"/>
            <a:chOff x="-1" y="-383835"/>
            <a:chExt cx="2639008" cy="1317362"/>
          </a:xfrm>
        </p:grpSpPr>
        <p:sp>
          <p:nvSpPr>
            <p:cNvPr id="15365" name="矩形 6148"/>
            <p:cNvSpPr/>
            <p:nvPr/>
          </p:nvSpPr>
          <p:spPr>
            <a:xfrm>
              <a:off x="-1" y="-1"/>
              <a:ext cx="2639008" cy="549694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366" name="矩形 6149"/>
            <p:cNvSpPr/>
            <p:nvPr/>
          </p:nvSpPr>
          <p:spPr>
            <a:xfrm>
              <a:off x="-1" y="-383835"/>
              <a:ext cx="2639008" cy="13173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汇报提纲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15367" name="任意多边形 6150"/>
          <p:cNvSpPr/>
          <p:nvPr/>
        </p:nvSpPr>
        <p:spPr>
          <a:xfrm rot="-10800000" flipH="1">
            <a:off x="2508250" y="9826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直接连接符 1"/>
          <p:cNvSpPr/>
          <p:nvPr/>
        </p:nvSpPr>
        <p:spPr>
          <a:xfrm flipV="1">
            <a:off x="1382713" y="3813175"/>
            <a:ext cx="1430337" cy="1588"/>
          </a:xfrm>
          <a:prstGeom prst="line">
            <a:avLst/>
          </a:prstGeom>
          <a:ln w="508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矩形 18432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6386" name="组合 18433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16387" name="矩形 18434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388" name="矩形 18435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煤质特征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16389" name="任意多边形 18436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390" name="直接连接符 18437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66750" y="2298700"/>
          <a:ext cx="7910513" cy="1544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205"/>
                <a:gridCol w="460375"/>
                <a:gridCol w="570865"/>
                <a:gridCol w="650240"/>
                <a:gridCol w="616585"/>
                <a:gridCol w="551180"/>
                <a:gridCol w="492125"/>
                <a:gridCol w="567055"/>
                <a:gridCol w="601345"/>
                <a:gridCol w="534035"/>
                <a:gridCol w="582930"/>
                <a:gridCol w="592455"/>
                <a:gridCol w="559435"/>
              </a:tblGrid>
              <a:tr h="3556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ad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V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daf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daf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daf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N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daf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daf</a:t>
                      </a:r>
                      <a:r>
                        <a:rPr lang="en-US" altLang="zh-CN" sz="1800" b="0" u="none" baseline="30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*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o, daf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</a:t>
                      </a:r>
                      <a:r>
                        <a:rPr lang="zh-CN" altLang="en-US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，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</a:t>
                      </a:r>
                      <a:r>
                        <a:rPr lang="zh-CN" altLang="en-US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，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</a:t>
                      </a:r>
                      <a:r>
                        <a:rPr lang="zh-CN" altLang="en-US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，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</a:t>
                      </a:r>
                      <a:r>
                        <a:rPr lang="zh-CN" altLang="en-US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，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d</a:t>
                      </a:r>
                      <a:r>
                        <a:rPr lang="en-US" altLang="zh-CN" sz="1800" b="0" u="none" baseline="30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*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Whole coal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0.89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28.06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12.88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79.76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3.16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1.68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14.67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10.50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1.41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0.07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9.03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No.3 coal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1.11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23.13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13.52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80.59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3.18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2.44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13.02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9.98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0.64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0.13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9.21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No.4 coal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0.77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30.80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12.48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79.31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3.15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1.26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15.59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10.79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1.83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8.93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475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60600" y="2673350"/>
            <a:ext cx="1190625" cy="116998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6299200" y="2673350"/>
            <a:ext cx="2278063" cy="116998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6478" name="文本框 12"/>
          <p:cNvSpPr txBox="1"/>
          <p:nvPr/>
        </p:nvSpPr>
        <p:spPr>
          <a:xfrm>
            <a:off x="2867025" y="1762125"/>
            <a:ext cx="3778250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表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-1 干河煤的工业分析和元素分析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623" name="文本框 13"/>
          <p:cNvSpPr txBox="1"/>
          <p:nvPr/>
        </p:nvSpPr>
        <p:spPr>
          <a:xfrm>
            <a:off x="1020763" y="4786313"/>
            <a:ext cx="3841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中灰低挥发分烟煤（贫煤）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/>
          <p:nvPr/>
        </p:nvSpPr>
        <p:spPr>
          <a:xfrm>
            <a:off x="6489700" y="4786313"/>
            <a:ext cx="20113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特高有机硫煤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" name="直接连接符 18437"/>
          <p:cNvSpPr/>
          <p:nvPr/>
        </p:nvSpPr>
        <p:spPr>
          <a:xfrm flipH="1">
            <a:off x="2867025" y="3843338"/>
            <a:ext cx="0" cy="874712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22350" y="4718050"/>
            <a:ext cx="3719513" cy="52705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直接连接符 18437"/>
          <p:cNvSpPr/>
          <p:nvPr/>
        </p:nvSpPr>
        <p:spPr>
          <a:xfrm flipH="1">
            <a:off x="7496175" y="3843338"/>
            <a:ext cx="0" cy="874712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21450" y="4718050"/>
            <a:ext cx="1949450" cy="52546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" name="文本框 13"/>
          <p:cNvSpPr txBox="1"/>
          <p:nvPr/>
        </p:nvSpPr>
        <p:spPr>
          <a:xfrm>
            <a:off x="2530475" y="5487988"/>
            <a:ext cx="44497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3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号煤连续煤层；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号煤环境变化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63675" y="5418138"/>
            <a:ext cx="6584950" cy="52705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5" grpId="0" bldLvl="0" animBg="1"/>
      <p:bldP spid="7" grpId="0" bldLvl="0" animBg="1"/>
      <p:bldP spid="22623" grpId="0"/>
      <p:bldP spid="3" grpId="0"/>
      <p:bldP spid="8" grpId="0"/>
      <p:bldP spid="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6144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9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7410" name="文本占位符 6145"/>
          <p:cNvSpPr/>
          <p:nvPr>
            <p:ph type="body"/>
          </p:nvPr>
        </p:nvSpPr>
        <p:spPr>
          <a:xfrm>
            <a:off x="1158875" y="1568450"/>
            <a:ext cx="7073900" cy="473233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选题目的及意义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科学问题的提出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研究思路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研究区地质背景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煤质及煤岩特征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常量元素及矿物学特征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zh-CN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元素地球化学特征</a:t>
            </a:r>
            <a:endParaRPr lang="zh-CN" altLang="zh-CN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微量元素富集特征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微量元素的赋存状态及富集成因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纳米矿物特征及部分微量元素的富集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7411" name="直接连接符 6146"/>
          <p:cNvSpPr/>
          <p:nvPr/>
        </p:nvSpPr>
        <p:spPr>
          <a:xfrm>
            <a:off x="484188" y="12271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7412" name="组合 6147"/>
          <p:cNvGrpSpPr/>
          <p:nvPr/>
        </p:nvGrpSpPr>
        <p:grpSpPr>
          <a:xfrm>
            <a:off x="493713" y="49213"/>
            <a:ext cx="2640012" cy="1316037"/>
            <a:chOff x="-1" y="-383835"/>
            <a:chExt cx="2639008" cy="1317362"/>
          </a:xfrm>
        </p:grpSpPr>
        <p:sp>
          <p:nvSpPr>
            <p:cNvPr id="17413" name="矩形 6148"/>
            <p:cNvSpPr/>
            <p:nvPr/>
          </p:nvSpPr>
          <p:spPr>
            <a:xfrm>
              <a:off x="-1" y="-1"/>
              <a:ext cx="2639008" cy="549694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414" name="矩形 6149"/>
            <p:cNvSpPr/>
            <p:nvPr/>
          </p:nvSpPr>
          <p:spPr>
            <a:xfrm>
              <a:off x="-1" y="-383835"/>
              <a:ext cx="2639008" cy="13173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汇报提纲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17415" name="任意多边形 6150"/>
          <p:cNvSpPr/>
          <p:nvPr/>
        </p:nvSpPr>
        <p:spPr>
          <a:xfrm rot="-10800000" flipH="1">
            <a:off x="2508250" y="9826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直接连接符 1"/>
          <p:cNvSpPr/>
          <p:nvPr/>
        </p:nvSpPr>
        <p:spPr>
          <a:xfrm>
            <a:off x="1416050" y="4252913"/>
            <a:ext cx="3578225" cy="14287"/>
          </a:xfrm>
          <a:prstGeom prst="line">
            <a:avLst/>
          </a:prstGeom>
          <a:ln w="508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矩形 19456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8434" name="组合 19457"/>
          <p:cNvGrpSpPr/>
          <p:nvPr/>
        </p:nvGrpSpPr>
        <p:grpSpPr>
          <a:xfrm>
            <a:off x="465138" y="-273050"/>
            <a:ext cx="3851275" cy="1920875"/>
            <a:chOff x="-1" y="-560254"/>
            <a:chExt cx="3851960" cy="1922853"/>
          </a:xfrm>
        </p:grpSpPr>
        <p:sp>
          <p:nvSpPr>
            <p:cNvPr id="18435" name="矩形 19458"/>
            <p:cNvSpPr/>
            <p:nvPr/>
          </p:nvSpPr>
          <p:spPr>
            <a:xfrm>
              <a:off x="-1" y="-1"/>
              <a:ext cx="3851960" cy="802347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436" name="矩形 19459"/>
            <p:cNvSpPr/>
            <p:nvPr/>
          </p:nvSpPr>
          <p:spPr>
            <a:xfrm>
              <a:off x="-1" y="-560254"/>
              <a:ext cx="3851960" cy="192285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-XRF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18437" name="任意多边形 19460"/>
          <p:cNvSpPr/>
          <p:nvPr/>
        </p:nvSpPr>
        <p:spPr>
          <a:xfrm rot="-10800000" flipH="1">
            <a:off x="3681413" y="1082675"/>
            <a:ext cx="641350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8438" name="直接连接符 19461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439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50875" y="2181225"/>
          <a:ext cx="7843838" cy="206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625"/>
                <a:gridCol w="513080"/>
                <a:gridCol w="603885"/>
                <a:gridCol w="589915"/>
                <a:gridCol w="608965"/>
                <a:gridCol w="638810"/>
                <a:gridCol w="553085"/>
                <a:gridCol w="691515"/>
                <a:gridCol w="714375"/>
                <a:gridCol w="626745"/>
                <a:gridCol w="668020"/>
                <a:gridCol w="571500"/>
              </a:tblGrid>
              <a:tr h="355600"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SiO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Al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Fe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MgO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CaO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Na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K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MnO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TiO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</a:t>
                      </a:r>
                      <a:r>
                        <a:rPr lang="en-US" altLang="zh-CN" sz="1800" b="0" u="none" baseline="-25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0" u="none">
                          <a:solidFill>
                            <a:schemeClr val="tx1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Si/Al</a:t>
                      </a:r>
                      <a:endParaRPr lang="zh-CN" altLang="en-US" sz="1800" b="0" u="none">
                        <a:solidFill>
                          <a:schemeClr val="tx1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Whole coal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15.01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6.57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2.64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0.63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1.62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0.14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1.59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0.010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0.36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0.020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2.28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No.3 coal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10.81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5.39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1.92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0.48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2.50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0.07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1.04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0.010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0.30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0.020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2.01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No.4 coal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17.34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7.23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3.03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0.71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1.13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0.18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1.90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0.010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0.39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0.020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2.40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Chinese coal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8.47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5.98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4.85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0.22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1.23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0.16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0.19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0.015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0.33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0.092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1.42 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708150" y="2555875"/>
            <a:ext cx="1100138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5305425" y="2555875"/>
            <a:ext cx="547688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矩形 6"/>
          <p:cNvSpPr/>
          <p:nvPr/>
        </p:nvSpPr>
        <p:spPr>
          <a:xfrm>
            <a:off x="7939088" y="2555875"/>
            <a:ext cx="555625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" name="矩形 7"/>
          <p:cNvSpPr/>
          <p:nvPr/>
        </p:nvSpPr>
        <p:spPr>
          <a:xfrm>
            <a:off x="2863850" y="2555875"/>
            <a:ext cx="555625" cy="338138"/>
          </a:xfrm>
          <a:prstGeom prst="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" name="矩形 8"/>
          <p:cNvSpPr/>
          <p:nvPr/>
        </p:nvSpPr>
        <p:spPr>
          <a:xfrm>
            <a:off x="1708150" y="3341688"/>
            <a:ext cx="514350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5305425" y="3341688"/>
            <a:ext cx="547688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7939088" y="3341688"/>
            <a:ext cx="555625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2884488" y="3341688"/>
            <a:ext cx="515938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8541" name="文本框 13"/>
          <p:cNvSpPr txBox="1"/>
          <p:nvPr/>
        </p:nvSpPr>
        <p:spPr>
          <a:xfrm>
            <a:off x="3222625" y="1647825"/>
            <a:ext cx="3090863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表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3-1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干河煤的常量元素分析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/>
          <p:nvPr/>
        </p:nvSpPr>
        <p:spPr>
          <a:xfrm>
            <a:off x="61913" y="4508500"/>
            <a:ext cx="90217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富硅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富钾</a:t>
            </a:r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矿物如石英、云母、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伊利石、伊蒙混层、绿泥石、</a:t>
            </a:r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长石等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2017713" y="5230813"/>
            <a:ext cx="52117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号煤中多</a:t>
            </a:r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富硅矿物，如石英、长石等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17713" y="5160963"/>
            <a:ext cx="5211763" cy="52705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5" name="矩形 14"/>
          <p:cNvSpPr/>
          <p:nvPr/>
        </p:nvSpPr>
        <p:spPr>
          <a:xfrm>
            <a:off x="127000" y="4473575"/>
            <a:ext cx="8890000" cy="52705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2" grpId="0" bldLvl="0" animBg="1"/>
      <p:bldP spid="13" grpId="0" bldLvl="0" animBg="1"/>
      <p:bldP spid="3" grpId="0"/>
      <p:bldP spid="5" grpId="0"/>
      <p:bldP spid="14" grpId="0" bldLvl="0" animBg="1"/>
      <p:bldP spid="1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9458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19459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460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19461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462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712788" y="2187575"/>
          <a:ext cx="7718425" cy="331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265"/>
                <a:gridCol w="3014345"/>
                <a:gridCol w="913130"/>
                <a:gridCol w="2940050"/>
              </a:tblGrid>
              <a:tr h="355600"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Mineral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Mineral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GH31–1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Calcite, quartz,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orthoclase, illite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GH31–2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muscovite, pyrite, gypsum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</a:t>
                      </a: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Arial Unicode MS" charset="0"/>
                          <a:cs typeface="Arial Unicode MS" charset="0"/>
                        </a:rPr>
                        <a:t>4</a:t>
                      </a: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GH32–1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marcasite, muscovite, nacrite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gypsum, illite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GH32–2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muscovite, nacrite, marcasite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orthoclase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Calcite, muscovite, gypsum, pyrite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marcasite, muscovite, dolomite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gypsum, pyrite, muscovite, calcium carbonate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marcasite,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gypsum,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3867150" y="3390900"/>
            <a:ext cx="555625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9521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522" name="文本框 12"/>
          <p:cNvSpPr txBox="1"/>
          <p:nvPr/>
        </p:nvSpPr>
        <p:spPr>
          <a:xfrm>
            <a:off x="2913063" y="1676400"/>
            <a:ext cx="3776662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表</a:t>
            </a:r>
            <a:r>
              <a: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3-2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干河煤中矿物的定性分析结果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0482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20483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484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20485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486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57538" y="1878013"/>
            <a:ext cx="5000625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738188" y="1992313"/>
            <a:ext cx="1079500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0489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/>
          <p:nvPr/>
        </p:nvSpPr>
        <p:spPr>
          <a:xfrm>
            <a:off x="738188" y="1992313"/>
            <a:ext cx="10795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sym typeface="Arial" panose="020B0604020202020204" charset="-122"/>
              </a:rPr>
              <a:t>Nacrite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" name="直接连接符 18437"/>
          <p:cNvSpPr/>
          <p:nvPr/>
        </p:nvSpPr>
        <p:spPr>
          <a:xfrm flipV="1">
            <a:off x="1817688" y="2217738"/>
            <a:ext cx="1338262" cy="4762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3155950" y="1878013"/>
            <a:ext cx="5211763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高岭石族中最为稳定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；</a:t>
            </a:r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pH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：6.6-6.8；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200-250℃；低温热液和高压环境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0" grpId="0" bldLvl="0" animBg="1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1506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21507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508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21509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510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712788" y="2187575"/>
          <a:ext cx="7718425" cy="331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265"/>
                <a:gridCol w="3014345"/>
                <a:gridCol w="913130"/>
                <a:gridCol w="2940050"/>
              </a:tblGrid>
              <a:tr h="355600"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Mineral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Mineral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GH31–1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Calcite, quartz,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orthoclase, illite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GH31–2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muscovite, pyrite, gypsum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</a:t>
                      </a: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Arial Unicode MS" charset="0"/>
                          <a:cs typeface="Arial Unicode MS" charset="0"/>
                        </a:rPr>
                        <a:t>4</a:t>
                      </a: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GH32–1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marcasite, muscovite, nacrite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gypsum, illite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GH32–2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muscovite, nacrite, marcasite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orthoclase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Calcite, muscovite, gypsum, pyrite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marcasite, muscovite, dolomite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gypsum, pyrite, muscovite, calcium carbonate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marcasite,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gypsum,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282825" y="3409950"/>
            <a:ext cx="735013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1569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570" name="文本框 12"/>
          <p:cNvSpPr txBox="1"/>
          <p:nvPr/>
        </p:nvSpPr>
        <p:spPr>
          <a:xfrm>
            <a:off x="2913063" y="1676400"/>
            <a:ext cx="3776662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表</a:t>
            </a:r>
            <a:r>
              <a: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3-2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干河煤中矿物的定性分析结果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81413" y="3790950"/>
            <a:ext cx="733425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6213475" y="4129088"/>
            <a:ext cx="1211263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6213475" y="4683125"/>
            <a:ext cx="1287463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" grpId="0" bldLvl="0" animBg="1"/>
      <p:bldP spid="4" grpId="0" bldLvl="0" animBg="1"/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6144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9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098" name="文本占位符 6145"/>
          <p:cNvSpPr/>
          <p:nvPr>
            <p:ph type="body"/>
          </p:nvPr>
        </p:nvSpPr>
        <p:spPr>
          <a:xfrm>
            <a:off x="1158875" y="1568450"/>
            <a:ext cx="7073900" cy="473233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选题目的及意义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科学问题的提出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研究思路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研究区地质背景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煤质特征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常量元素及矿物学特征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zh-CN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元素地球化学特征</a:t>
            </a:r>
            <a:endParaRPr lang="zh-CN" altLang="zh-CN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微量元素富集特征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微量元素的赋存状态及富集成因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纳米矿物特征及部分微量元素的富集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4099" name="直接连接符 6146"/>
          <p:cNvSpPr/>
          <p:nvPr/>
        </p:nvSpPr>
        <p:spPr>
          <a:xfrm>
            <a:off x="484188" y="12271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100" name="组合 6147"/>
          <p:cNvGrpSpPr/>
          <p:nvPr/>
        </p:nvGrpSpPr>
        <p:grpSpPr>
          <a:xfrm>
            <a:off x="493713" y="49213"/>
            <a:ext cx="2640012" cy="1316037"/>
            <a:chOff x="-1" y="-383835"/>
            <a:chExt cx="2639008" cy="1317362"/>
          </a:xfrm>
        </p:grpSpPr>
        <p:sp>
          <p:nvSpPr>
            <p:cNvPr id="4101" name="矩形 6148"/>
            <p:cNvSpPr/>
            <p:nvPr/>
          </p:nvSpPr>
          <p:spPr>
            <a:xfrm>
              <a:off x="-1" y="-1"/>
              <a:ext cx="2639008" cy="549694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102" name="矩形 6149"/>
            <p:cNvSpPr/>
            <p:nvPr/>
          </p:nvSpPr>
          <p:spPr>
            <a:xfrm>
              <a:off x="-1" y="-383835"/>
              <a:ext cx="2639008" cy="13173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汇报提纲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4103" name="任意多边形 6150"/>
          <p:cNvSpPr/>
          <p:nvPr/>
        </p:nvSpPr>
        <p:spPr>
          <a:xfrm rot="-10800000" flipH="1">
            <a:off x="2508250" y="9826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直接连接符 1"/>
          <p:cNvSpPr/>
          <p:nvPr/>
        </p:nvSpPr>
        <p:spPr>
          <a:xfrm>
            <a:off x="1411288" y="1973263"/>
            <a:ext cx="2528887" cy="0"/>
          </a:xfrm>
          <a:prstGeom prst="line">
            <a:avLst/>
          </a:prstGeom>
          <a:ln w="508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2530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22531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532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22533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534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57538" y="1878013"/>
            <a:ext cx="5000625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738188" y="1992313"/>
            <a:ext cx="1079500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2537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538" name="文本框 13"/>
          <p:cNvSpPr txBox="1"/>
          <p:nvPr/>
        </p:nvSpPr>
        <p:spPr>
          <a:xfrm>
            <a:off x="738188" y="1992313"/>
            <a:ext cx="10795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sym typeface="Arial" panose="020B0604020202020204" charset="-122"/>
              </a:rPr>
              <a:t>Nacrite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2539" name="直接连接符 18437"/>
          <p:cNvSpPr/>
          <p:nvPr/>
        </p:nvSpPr>
        <p:spPr>
          <a:xfrm flipV="1">
            <a:off x="1817688" y="2217738"/>
            <a:ext cx="1338262" cy="4762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540" name="文本框 13"/>
          <p:cNvSpPr txBox="1"/>
          <p:nvPr/>
        </p:nvSpPr>
        <p:spPr>
          <a:xfrm>
            <a:off x="3155950" y="1878013"/>
            <a:ext cx="5211763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高岭石族中最为稳定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；</a:t>
            </a:r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pH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：6.6-6.8；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200-250℃；低温热液和高压环境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06738" y="3205163"/>
            <a:ext cx="5000625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687388" y="3319463"/>
            <a:ext cx="1557338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文本框 13"/>
          <p:cNvSpPr txBox="1"/>
          <p:nvPr/>
        </p:nvSpPr>
        <p:spPr>
          <a:xfrm>
            <a:off x="738188" y="3319463"/>
            <a:ext cx="1477962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sym typeface="Arial" panose="020B0604020202020204" pitchFamily="34" charset="0"/>
              </a:rPr>
              <a:t>Marcasite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8" name="直接连接符 18437"/>
          <p:cNvSpPr/>
          <p:nvPr/>
        </p:nvSpPr>
        <p:spPr>
          <a:xfrm flipV="1">
            <a:off x="2244725" y="3544888"/>
            <a:ext cx="860425" cy="4762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13"/>
          <p:cNvSpPr txBox="1"/>
          <p:nvPr/>
        </p:nvSpPr>
        <p:spPr>
          <a:xfrm>
            <a:off x="3105150" y="3205163"/>
            <a:ext cx="4948238" cy="82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FeS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的不稳定变体；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pH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：＜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5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；＜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240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400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℃后完全消失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3554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23555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556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23557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558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712788" y="2187575"/>
          <a:ext cx="7718425" cy="331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265"/>
                <a:gridCol w="3014345"/>
                <a:gridCol w="913130"/>
                <a:gridCol w="2940050"/>
              </a:tblGrid>
              <a:tr h="355600"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Mineral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Mineral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GH31–1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Calcite, quartz,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orthoclase, illite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GH31–2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muscovite, pyrite, gypsum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</a:t>
                      </a: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Arial Unicode MS" charset="0"/>
                          <a:cs typeface="Arial Unicode MS" charset="0"/>
                        </a:rPr>
                        <a:t>4</a:t>
                      </a: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GH32–1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marcasite, muscovite, nacrite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gypsum, illite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GH32–2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muscovite, nacrite, marcasite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orthoclase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Calcite, muscovite, gypsum, pyrite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marcasite, muscovite, dolomite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gypsum, pyrite, muscovite, calcium carbonate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marcasite,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gypsum,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6188075" y="4699000"/>
            <a:ext cx="1246188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3617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618" name="文本框 12"/>
          <p:cNvSpPr txBox="1"/>
          <p:nvPr/>
        </p:nvSpPr>
        <p:spPr>
          <a:xfrm>
            <a:off x="2913063" y="1676400"/>
            <a:ext cx="3776662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表</a:t>
            </a:r>
            <a:r>
              <a: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3-2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干河煤中矿物的定性分析结果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88075" y="4132263"/>
            <a:ext cx="1246188" cy="3032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4578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24579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580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24581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4582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57538" y="1878013"/>
            <a:ext cx="5000625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738188" y="1992313"/>
            <a:ext cx="1079500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4585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86" name="文本框 13"/>
          <p:cNvSpPr txBox="1"/>
          <p:nvPr/>
        </p:nvSpPr>
        <p:spPr>
          <a:xfrm>
            <a:off x="738188" y="1992313"/>
            <a:ext cx="10795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sym typeface="Arial" panose="020B0604020202020204" charset="-122"/>
              </a:rPr>
              <a:t>Nacrite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4587" name="直接连接符 18437"/>
          <p:cNvSpPr/>
          <p:nvPr/>
        </p:nvSpPr>
        <p:spPr>
          <a:xfrm flipV="1">
            <a:off x="1817688" y="2217738"/>
            <a:ext cx="1338262" cy="4762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88" name="文本框 13"/>
          <p:cNvSpPr txBox="1"/>
          <p:nvPr/>
        </p:nvSpPr>
        <p:spPr>
          <a:xfrm>
            <a:off x="3155950" y="1878013"/>
            <a:ext cx="5211763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高岭石族中最为稳定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；</a:t>
            </a:r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pH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：6.6-6.8；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200-250℃；低温热液和高压环境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06738" y="2982913"/>
            <a:ext cx="5000625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687388" y="3097213"/>
            <a:ext cx="1557338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4591" name="文本框 13"/>
          <p:cNvSpPr txBox="1"/>
          <p:nvPr/>
        </p:nvSpPr>
        <p:spPr>
          <a:xfrm>
            <a:off x="738188" y="3097213"/>
            <a:ext cx="1477962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sym typeface="Arial" panose="020B0604020202020204" charset="-122"/>
              </a:rPr>
              <a:t>Marcasite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4592" name="直接连接符 18437"/>
          <p:cNvSpPr/>
          <p:nvPr/>
        </p:nvSpPr>
        <p:spPr>
          <a:xfrm flipV="1">
            <a:off x="2244725" y="3322638"/>
            <a:ext cx="860425" cy="4762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93" name="文本框 13"/>
          <p:cNvSpPr txBox="1"/>
          <p:nvPr/>
        </p:nvSpPr>
        <p:spPr>
          <a:xfrm>
            <a:off x="3105150" y="2982913"/>
            <a:ext cx="4948238" cy="82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FeS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的不稳定变体；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pH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：＜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5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；＜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240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400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℃后完全消失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06738" y="4113213"/>
            <a:ext cx="5000625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681038" y="4113213"/>
            <a:ext cx="1557338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文本框 13"/>
          <p:cNvSpPr txBox="1"/>
          <p:nvPr/>
        </p:nvSpPr>
        <p:spPr>
          <a:xfrm>
            <a:off x="731838" y="4113213"/>
            <a:ext cx="1477962" cy="82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sym typeface="Arial" panose="020B0604020202020204" charset="-122"/>
              </a:rPr>
              <a:t>Marcasite&amp;Pyrite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5" name="直接连接符 18437"/>
          <p:cNvSpPr/>
          <p:nvPr/>
        </p:nvSpPr>
        <p:spPr>
          <a:xfrm flipV="1">
            <a:off x="2209800" y="4522788"/>
            <a:ext cx="860425" cy="3175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3100388" y="4113213"/>
            <a:ext cx="4948237" cy="82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FeS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的不稳定变体；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pH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升高；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250-400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400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℃后完全消失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5602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25603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5604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25605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606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712788" y="2187575"/>
          <a:ext cx="7718425" cy="331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265"/>
                <a:gridCol w="3014345"/>
                <a:gridCol w="913130"/>
                <a:gridCol w="2940050"/>
              </a:tblGrid>
              <a:tr h="355600"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Mineral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Mineral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GH31–1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Calcite, quartz,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orthoclase, illite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GH31–2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muscovite, pyrite, gypsum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</a:t>
                      </a: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Arial Unicode MS" charset="0"/>
                          <a:cs typeface="Arial Unicode MS" charset="0"/>
                        </a:rPr>
                        <a:t>4</a:t>
                      </a: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GH32–1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marcasite, muscovite, nacrite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gypsum, illite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GH32–2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muscovite, nacrite, marcasite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muscovite, orthoclase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GH33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Calcite, muscovite, gypsum, pyrite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marcasite, muscovite, dolomite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gypsum, pyrite, muscovite, calcium carbonate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marcasite,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GH41–2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GH45–3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Quartz, pyrite, gypsum, muscovite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7493000" y="3829050"/>
            <a:ext cx="803275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5665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666" name="文本框 12"/>
          <p:cNvSpPr txBox="1"/>
          <p:nvPr/>
        </p:nvSpPr>
        <p:spPr>
          <a:xfrm>
            <a:off x="2913063" y="1676400"/>
            <a:ext cx="3776662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表</a:t>
            </a:r>
            <a:r>
              <a: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3-2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干河煤中矿物的定性分析结果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93000" y="2536825"/>
            <a:ext cx="801688" cy="3048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6626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26627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628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26629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6630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57538" y="1878013"/>
            <a:ext cx="5000625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738188" y="1992313"/>
            <a:ext cx="1079500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6633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34" name="文本框 13"/>
          <p:cNvSpPr txBox="1"/>
          <p:nvPr/>
        </p:nvSpPr>
        <p:spPr>
          <a:xfrm>
            <a:off x="738188" y="1992313"/>
            <a:ext cx="10795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sym typeface="Arial" panose="020B0604020202020204" charset="-122"/>
              </a:rPr>
              <a:t>Nacrite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6635" name="直接连接符 18437"/>
          <p:cNvSpPr/>
          <p:nvPr/>
        </p:nvSpPr>
        <p:spPr>
          <a:xfrm flipV="1">
            <a:off x="1817688" y="2217738"/>
            <a:ext cx="1338262" cy="4762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36" name="文本框 13"/>
          <p:cNvSpPr txBox="1"/>
          <p:nvPr/>
        </p:nvSpPr>
        <p:spPr>
          <a:xfrm>
            <a:off x="3155950" y="1878013"/>
            <a:ext cx="5211763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高岭石族中最为稳定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；</a:t>
            </a:r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pH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：6.6-6.8；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200-250℃；低温热液和高压环境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06738" y="2982913"/>
            <a:ext cx="5000625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687388" y="3097213"/>
            <a:ext cx="1557338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6639" name="文本框 13"/>
          <p:cNvSpPr txBox="1"/>
          <p:nvPr/>
        </p:nvSpPr>
        <p:spPr>
          <a:xfrm>
            <a:off x="738188" y="3097213"/>
            <a:ext cx="1477962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sym typeface="Arial" panose="020B0604020202020204" charset="-122"/>
              </a:rPr>
              <a:t>Marcasite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6640" name="直接连接符 18437"/>
          <p:cNvSpPr/>
          <p:nvPr/>
        </p:nvSpPr>
        <p:spPr>
          <a:xfrm flipV="1">
            <a:off x="2244725" y="3322638"/>
            <a:ext cx="860425" cy="4762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41" name="文本框 13"/>
          <p:cNvSpPr txBox="1"/>
          <p:nvPr/>
        </p:nvSpPr>
        <p:spPr>
          <a:xfrm>
            <a:off x="3105150" y="2982913"/>
            <a:ext cx="4948238" cy="82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FeS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的不稳定变体；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pH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：＜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5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；＜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240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400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℃后完全消失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06738" y="4113213"/>
            <a:ext cx="5000625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681038" y="4113213"/>
            <a:ext cx="1557338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6644" name="文本框 13"/>
          <p:cNvSpPr txBox="1"/>
          <p:nvPr/>
        </p:nvSpPr>
        <p:spPr>
          <a:xfrm>
            <a:off x="731838" y="4113213"/>
            <a:ext cx="1477962" cy="82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sym typeface="Arial" panose="020B0604020202020204" charset="-122"/>
              </a:rPr>
              <a:t>Marcasite&amp;Pyrite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6645" name="直接连接符 18437"/>
          <p:cNvSpPr/>
          <p:nvPr/>
        </p:nvSpPr>
        <p:spPr>
          <a:xfrm flipV="1">
            <a:off x="2209800" y="4522788"/>
            <a:ext cx="860425" cy="3175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46" name="文本框 13"/>
          <p:cNvSpPr txBox="1"/>
          <p:nvPr/>
        </p:nvSpPr>
        <p:spPr>
          <a:xfrm>
            <a:off x="3100388" y="4113213"/>
            <a:ext cx="4948237" cy="82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FeS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的不稳定变体；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pH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升高；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350-400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℃；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400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℃后完全消失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00388" y="5154613"/>
            <a:ext cx="5000625" cy="6429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8" name="矩形 17"/>
          <p:cNvSpPr/>
          <p:nvPr/>
        </p:nvSpPr>
        <p:spPr>
          <a:xfrm>
            <a:off x="681038" y="5268913"/>
            <a:ext cx="1557338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9" name="文本框 13"/>
          <p:cNvSpPr txBox="1"/>
          <p:nvPr/>
        </p:nvSpPr>
        <p:spPr>
          <a:xfrm>
            <a:off x="687388" y="5268913"/>
            <a:ext cx="1512887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  <a:sym typeface="Arial" panose="020B0604020202020204" pitchFamily="34" charset="0"/>
              </a:rPr>
              <a:t>Orthoclase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0" name="直接连接符 18437"/>
          <p:cNvSpPr/>
          <p:nvPr/>
        </p:nvSpPr>
        <p:spPr>
          <a:xfrm flipV="1">
            <a:off x="2238375" y="5494338"/>
            <a:ext cx="860425" cy="4762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3106738" y="5248275"/>
            <a:ext cx="4948237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所需温度非常高；火山喷发碎屑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矩形 24576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7650" name="组合 24577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27651" name="矩形 24578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652" name="矩形 24579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-SEM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27653" name="任意多边形 24580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7654" name="直接连接符 24581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7655" name="图片 24582" descr="4.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731963"/>
            <a:ext cx="7872413" cy="310356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27656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13"/>
          <p:cNvSpPr txBox="1"/>
          <p:nvPr/>
        </p:nvSpPr>
        <p:spPr>
          <a:xfrm>
            <a:off x="635000" y="4978400"/>
            <a:ext cx="7874000" cy="11890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良好的自形晶体，有棱面的六方双锥体，高温热液成因的石英晶体自形程度更高，呈六方柱状；β-石英，为石英的高温相（常压下573 ℃）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674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28675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8676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28677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8678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57538" y="1878013"/>
            <a:ext cx="3771900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738188" y="1878013"/>
            <a:ext cx="1079500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8681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/>
          <p:nvPr/>
        </p:nvSpPr>
        <p:spPr>
          <a:xfrm>
            <a:off x="738188" y="1878013"/>
            <a:ext cx="10128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Quartz</a:t>
            </a:r>
            <a:endParaRPr lang="en-US" altLang="en-US" sz="24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" name="直接连接符 18437"/>
          <p:cNvSpPr/>
          <p:nvPr/>
        </p:nvSpPr>
        <p:spPr>
          <a:xfrm flipV="1">
            <a:off x="1819275" y="2105025"/>
            <a:ext cx="1338263" cy="3175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3155950" y="1878013"/>
            <a:ext cx="36877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号煤，α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-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石英，＜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573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0" grpId="0" bldLvl="0" animBg="1"/>
      <p:bldP spid="3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矩形 29696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9698" name="图片 29697" descr="4.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013" y="1470025"/>
            <a:ext cx="6148387" cy="4962525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29699" name="组合 29698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29700" name="矩形 29699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701" name="矩形 29700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-SEM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29702" name="任意多边形 29701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9703" name="直接连接符 29702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704" name="直接连接符 9"/>
          <p:cNvSpPr/>
          <p:nvPr/>
        </p:nvSpPr>
        <p:spPr>
          <a:xfrm>
            <a:off x="511175" y="6640513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705" name="文本框 1"/>
          <p:cNvSpPr txBox="1"/>
          <p:nvPr/>
        </p:nvSpPr>
        <p:spPr>
          <a:xfrm>
            <a:off x="641350" y="1619250"/>
            <a:ext cx="488950" cy="4664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pPr lvl="0" indent="0"/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聚集状、团窝状或浸染状分布的自形晶体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9706" name="文本框 2"/>
          <p:cNvSpPr txBox="1"/>
          <p:nvPr/>
        </p:nvSpPr>
        <p:spPr>
          <a:xfrm>
            <a:off x="7985125" y="2127250"/>
            <a:ext cx="487363" cy="3648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pPr lvl="0" indent="0"/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自生成因，呈八面体，等轴晶系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矩形 3072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0722" name="组合 3072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30723" name="矩形 3072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0724" name="矩形 3072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-SEM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30725" name="任意多边形 3072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726" name="直接连接符 3072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727" name="图片 30726" descr="4.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538" y="1560513"/>
            <a:ext cx="6129337" cy="4941887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30728" name="直接连接符 9"/>
          <p:cNvSpPr/>
          <p:nvPr/>
        </p:nvSpPr>
        <p:spPr>
          <a:xfrm>
            <a:off x="511175" y="6640513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729" name="文本框 1"/>
          <p:cNvSpPr txBox="1"/>
          <p:nvPr/>
        </p:nvSpPr>
        <p:spPr>
          <a:xfrm>
            <a:off x="633413" y="1560513"/>
            <a:ext cx="487362" cy="4918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pPr lvl="0" indent="0"/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脉状、薄层状、团窝状集合体、席状硫铁矿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30730" name="文本框 2"/>
          <p:cNvSpPr txBox="1"/>
          <p:nvPr/>
        </p:nvSpPr>
        <p:spPr>
          <a:xfrm>
            <a:off x="7985125" y="2079625"/>
            <a:ext cx="487363" cy="360362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pPr lvl="0" indent="0"/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胶体成因，富含FeS</a:t>
            </a:r>
            <a:r>
              <a:rPr lang="zh-CN" altLang="en-US" sz="20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的胶体溶液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sym typeface="Arial" panose="020B0604020202020204" charset="-122"/>
            </a:endParaRPr>
          </a:p>
        </p:txBody>
      </p:sp>
      <p:sp>
        <p:nvSpPr>
          <p:cNvPr id="30731" name="文本框 3"/>
          <p:cNvSpPr txBox="1"/>
          <p:nvPr/>
        </p:nvSpPr>
        <p:spPr>
          <a:xfrm>
            <a:off x="2932113" y="5880100"/>
            <a:ext cx="1096962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斜方晶系</a:t>
            </a:r>
            <a:endParaRPr lang="zh-CN" altLang="en-US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1746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31747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748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31749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0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57538" y="1878013"/>
            <a:ext cx="5000625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738188" y="1876425"/>
            <a:ext cx="1079500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1753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754" name="文本框 13"/>
          <p:cNvSpPr txBox="1"/>
          <p:nvPr/>
        </p:nvSpPr>
        <p:spPr>
          <a:xfrm>
            <a:off x="771525" y="1876425"/>
            <a:ext cx="10128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Quartz</a:t>
            </a:r>
            <a:endParaRPr lang="en-US" altLang="en-US" sz="24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31755" name="直接连接符 18437"/>
          <p:cNvSpPr/>
          <p:nvPr/>
        </p:nvSpPr>
        <p:spPr>
          <a:xfrm flipV="1">
            <a:off x="1817688" y="2105025"/>
            <a:ext cx="1338262" cy="3175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756" name="文本框 13"/>
          <p:cNvSpPr txBox="1"/>
          <p:nvPr/>
        </p:nvSpPr>
        <p:spPr>
          <a:xfrm>
            <a:off x="3155950" y="1878013"/>
            <a:ext cx="36877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号煤，α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-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石英，＜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583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51188" y="2716213"/>
            <a:ext cx="5000625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731838" y="2714625"/>
            <a:ext cx="1079500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文本框 13"/>
          <p:cNvSpPr txBox="1"/>
          <p:nvPr/>
        </p:nvSpPr>
        <p:spPr>
          <a:xfrm>
            <a:off x="765175" y="2714625"/>
            <a:ext cx="7572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FeS</a:t>
            </a:r>
            <a:r>
              <a:rPr lang="en-US" altLang="en-US" sz="2400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2</a:t>
            </a:r>
            <a:endParaRPr lang="en-US" altLang="en-US" sz="2400" baseline="-250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5" name="直接连接符 18437"/>
          <p:cNvSpPr/>
          <p:nvPr/>
        </p:nvSpPr>
        <p:spPr>
          <a:xfrm flipV="1">
            <a:off x="1811338" y="2943225"/>
            <a:ext cx="1338262" cy="3175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文本框 13"/>
          <p:cNvSpPr txBox="1"/>
          <p:nvPr/>
        </p:nvSpPr>
        <p:spPr>
          <a:xfrm>
            <a:off x="3149600" y="2716213"/>
            <a:ext cx="48006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海水，硫酸盐丰富，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H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S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丰富，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FeS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endParaRPr lang="en-US" altLang="zh-CN" sz="2400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1" name="组合 11264"/>
          <p:cNvGrpSpPr/>
          <p:nvPr/>
        </p:nvGrpSpPr>
        <p:grpSpPr>
          <a:xfrm>
            <a:off x="481013" y="-206375"/>
            <a:ext cx="3646487" cy="1819275"/>
            <a:chOff x="-1" y="-530545"/>
            <a:chExt cx="3647696" cy="1820888"/>
          </a:xfrm>
        </p:grpSpPr>
        <p:sp>
          <p:nvSpPr>
            <p:cNvPr id="5122" name="矩形 11265"/>
            <p:cNvSpPr/>
            <p:nvPr/>
          </p:nvSpPr>
          <p:spPr>
            <a:xfrm>
              <a:off x="-1" y="-1"/>
              <a:ext cx="3647696" cy="759799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123" name="矩形 11266"/>
            <p:cNvSpPr/>
            <p:nvPr/>
          </p:nvSpPr>
          <p:spPr>
            <a:xfrm>
              <a:off x="-1" y="-530545"/>
              <a:ext cx="3647696" cy="18208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选题目的及意义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124" name="直接连接符 11267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25" name="矩形 11269"/>
          <p:cNvSpPr/>
          <p:nvPr/>
        </p:nvSpPr>
        <p:spPr>
          <a:xfrm>
            <a:off x="393700" y="3067050"/>
            <a:ext cx="552450" cy="790575"/>
          </a:xfrm>
          <a:prstGeom prst="rect">
            <a:avLst/>
          </a:prstGeom>
          <a:solidFill>
            <a:srgbClr val="AA3871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26" name="矩形 11270"/>
          <p:cNvSpPr/>
          <p:nvPr/>
        </p:nvSpPr>
        <p:spPr>
          <a:xfrm>
            <a:off x="0" y="2278063"/>
            <a:ext cx="393700" cy="792162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27" name="矩形 11271"/>
          <p:cNvSpPr/>
          <p:nvPr/>
        </p:nvSpPr>
        <p:spPr>
          <a:xfrm>
            <a:off x="0" y="3067050"/>
            <a:ext cx="393700" cy="792163"/>
          </a:xfrm>
          <a:prstGeom prst="rect">
            <a:avLst/>
          </a:prstGeom>
          <a:solidFill>
            <a:srgbClr val="C14382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28" name="矩形 11272"/>
          <p:cNvSpPr/>
          <p:nvPr/>
        </p:nvSpPr>
        <p:spPr>
          <a:xfrm>
            <a:off x="0" y="3857625"/>
            <a:ext cx="393700" cy="792163"/>
          </a:xfrm>
          <a:prstGeom prst="rect">
            <a:avLst/>
          </a:prstGeom>
          <a:solidFill>
            <a:srgbClr val="D274A3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29" name="矩形 11273"/>
          <p:cNvSpPr/>
          <p:nvPr/>
        </p:nvSpPr>
        <p:spPr>
          <a:xfrm>
            <a:off x="0" y="4648200"/>
            <a:ext cx="393700" cy="792163"/>
          </a:xfrm>
          <a:prstGeom prst="rect">
            <a:avLst/>
          </a:prstGeom>
          <a:solidFill>
            <a:srgbClr val="DC94B8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30" name="任意多边形 11274"/>
          <p:cNvSpPr/>
          <p:nvPr/>
        </p:nvSpPr>
        <p:spPr>
          <a:xfrm>
            <a:off x="393700" y="2278063"/>
            <a:ext cx="555625" cy="9318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0"/>
                </a:moveTo>
                <a:lnTo>
                  <a:pt x="21600" y="6133"/>
                </a:lnTo>
                <a:cubicBezTo>
                  <a:pt x="21554" y="10211"/>
                  <a:pt x="21507" y="17522"/>
                  <a:pt x="21461" y="21600"/>
                </a:cubicBezTo>
                <a:lnTo>
                  <a:pt x="0" y="18368"/>
                </a:lnTo>
                <a:lnTo>
                  <a:pt x="0" y="0"/>
                </a:lnTo>
                <a:close/>
              </a:path>
            </a:pathLst>
          </a:custGeom>
          <a:solidFill>
            <a:srgbClr val="7E2A54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31" name="矩形 11275"/>
          <p:cNvSpPr/>
          <p:nvPr/>
        </p:nvSpPr>
        <p:spPr>
          <a:xfrm>
            <a:off x="393700" y="3857625"/>
            <a:ext cx="552450" cy="790575"/>
          </a:xfrm>
          <a:prstGeom prst="rect">
            <a:avLst/>
          </a:prstGeom>
          <a:solidFill>
            <a:srgbClr val="C95790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32" name="任意多边形 11276"/>
          <p:cNvSpPr/>
          <p:nvPr/>
        </p:nvSpPr>
        <p:spPr>
          <a:xfrm>
            <a:off x="393700" y="4514850"/>
            <a:ext cx="552450" cy="92392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3090"/>
                </a:moveTo>
                <a:lnTo>
                  <a:pt x="21600" y="0"/>
                </a:lnTo>
                <a:cubicBezTo>
                  <a:pt x="21553" y="5279"/>
                  <a:pt x="21507" y="10558"/>
                  <a:pt x="21460" y="15837"/>
                </a:cubicBezTo>
                <a:lnTo>
                  <a:pt x="0" y="21600"/>
                </a:lnTo>
                <a:lnTo>
                  <a:pt x="0" y="3090"/>
                </a:lnTo>
                <a:close/>
              </a:path>
            </a:pathLst>
          </a:custGeom>
          <a:solidFill>
            <a:srgbClr val="D57DA9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33" name="矩形 11277"/>
          <p:cNvSpPr/>
          <p:nvPr/>
        </p:nvSpPr>
        <p:spPr>
          <a:xfrm>
            <a:off x="946150" y="2541588"/>
            <a:ext cx="2514600" cy="665162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r>
              <a:rPr lang="en-US" altLang="zh-CN" sz="33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sym typeface="Arial Black" panose="020B0A04020102020204" charset="0"/>
              </a:rPr>
              <a:t>      </a:t>
            </a:r>
            <a:r>
              <a:rPr lang="en-US" altLang="zh-CN" sz="32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sym typeface="Arial Black" panose="020B0A04020102020204" charset="0"/>
              </a:rPr>
              <a:t>S</a:t>
            </a:r>
            <a:r>
              <a:rPr lang="en-US" altLang="zh-CN" sz="3200" baseline="-60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sym typeface="Arial Black" panose="020B0A04020102020204" charset="0"/>
              </a:rPr>
              <a:t>od</a:t>
            </a:r>
            <a:endParaRPr lang="en-US" altLang="zh-CN" sz="32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34" name="矩形 11278"/>
          <p:cNvSpPr/>
          <p:nvPr/>
        </p:nvSpPr>
        <p:spPr>
          <a:xfrm>
            <a:off x="942975" y="3206750"/>
            <a:ext cx="2517775" cy="650875"/>
          </a:xfrm>
          <a:prstGeom prst="rect">
            <a:avLst/>
          </a:prstGeom>
          <a:solidFill>
            <a:srgbClr val="C14382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r>
              <a:rPr lang="en-US" altLang="zh-CN" sz="22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sym typeface="Arial Black" panose="020B0A04020102020204" charset="0"/>
              </a:rPr>
              <a:t> Metal deposits</a:t>
            </a:r>
            <a:endParaRPr lang="en-US" altLang="zh-CN">
              <a:latin typeface="Arial Black" panose="020B0A04020102020204" charset="0"/>
              <a:ea typeface="Arial Black" panose="020B0A04020102020204" charset="0"/>
              <a:sym typeface="Arial Black" panose="020B0A04020102020204" charset="0"/>
            </a:endParaRPr>
          </a:p>
        </p:txBody>
      </p:sp>
      <p:sp>
        <p:nvSpPr>
          <p:cNvPr id="5135" name="矩形 11279"/>
          <p:cNvSpPr/>
          <p:nvPr/>
        </p:nvSpPr>
        <p:spPr>
          <a:xfrm>
            <a:off x="942975" y="3856038"/>
            <a:ext cx="2517775" cy="657225"/>
          </a:xfrm>
          <a:prstGeom prst="rect">
            <a:avLst/>
          </a:prstGeom>
          <a:solidFill>
            <a:srgbClr val="D274A3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r>
              <a:rPr lang="en-US" altLang="zh-CN" sz="22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sym typeface="Arial Black" panose="020B0A04020102020204" charset="0"/>
              </a:rPr>
              <a:t>     Marcels</a:t>
            </a:r>
            <a:endParaRPr lang="en-US" altLang="zh-CN">
              <a:latin typeface="Arial Black" panose="020B0A04020102020204" charset="0"/>
              <a:ea typeface="Arial Black" panose="020B0A04020102020204" charset="0"/>
              <a:sym typeface="Arial Black" panose="020B0A04020102020204" charset="0"/>
            </a:endParaRPr>
          </a:p>
        </p:txBody>
      </p:sp>
      <p:sp>
        <p:nvSpPr>
          <p:cNvPr id="5136" name="矩形 11280"/>
          <p:cNvSpPr/>
          <p:nvPr/>
        </p:nvSpPr>
        <p:spPr>
          <a:xfrm>
            <a:off x="938213" y="4513263"/>
            <a:ext cx="2522537" cy="677862"/>
          </a:xfrm>
          <a:prstGeom prst="rect">
            <a:avLst/>
          </a:prstGeom>
          <a:solidFill>
            <a:srgbClr val="DC94B8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r>
              <a:rPr lang="en-US" altLang="zh-CN" sz="2200">
                <a:solidFill>
                  <a:srgbClr val="FFFFFF"/>
                </a:solidFill>
                <a:latin typeface="Arial Black" panose="020B0A04020102020204" charset="0"/>
                <a:ea typeface="Arial Black" panose="020B0A04020102020204" charset="0"/>
                <a:sym typeface="Arial Black" panose="020B0A04020102020204" charset="0"/>
              </a:rPr>
              <a:t>  Controversial</a:t>
            </a:r>
            <a:endParaRPr lang="en-US" altLang="zh-CN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37" name="等腰三角形 11281"/>
          <p:cNvSpPr/>
          <p:nvPr/>
        </p:nvSpPr>
        <p:spPr>
          <a:xfrm rot="5400000">
            <a:off x="3321050" y="2670175"/>
            <a:ext cx="652463" cy="376238"/>
          </a:xfrm>
          <a:prstGeom prst="triangle">
            <a:avLst>
              <a:gd name="adj" fmla="val 50000"/>
            </a:avLst>
          </a:prstGeom>
          <a:solidFill>
            <a:srgbClr val="7E2A54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38" name="等腰三角形 11282"/>
          <p:cNvSpPr/>
          <p:nvPr/>
        </p:nvSpPr>
        <p:spPr>
          <a:xfrm rot="5400000">
            <a:off x="3328988" y="3332163"/>
            <a:ext cx="636587" cy="376237"/>
          </a:xfrm>
          <a:prstGeom prst="triangle">
            <a:avLst>
              <a:gd name="adj" fmla="val 50000"/>
            </a:avLst>
          </a:prstGeom>
          <a:solidFill>
            <a:srgbClr val="AA3871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39" name="等腰三角形 11283"/>
          <p:cNvSpPr/>
          <p:nvPr/>
        </p:nvSpPr>
        <p:spPr>
          <a:xfrm rot="5400000">
            <a:off x="3317875" y="3986213"/>
            <a:ext cx="658813" cy="376237"/>
          </a:xfrm>
          <a:prstGeom prst="triangle">
            <a:avLst>
              <a:gd name="adj" fmla="val 50000"/>
            </a:avLst>
          </a:prstGeom>
          <a:solidFill>
            <a:srgbClr val="C95790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40" name="等腰三角形 11284"/>
          <p:cNvSpPr/>
          <p:nvPr/>
        </p:nvSpPr>
        <p:spPr>
          <a:xfrm rot="5400000">
            <a:off x="3303588" y="4659313"/>
            <a:ext cx="682625" cy="377825"/>
          </a:xfrm>
          <a:prstGeom prst="triangle">
            <a:avLst>
              <a:gd name="adj" fmla="val 50000"/>
            </a:avLst>
          </a:prstGeom>
          <a:solidFill>
            <a:srgbClr val="D57DA9"/>
          </a:solidFill>
          <a:ln w="12700">
            <a:noFill/>
          </a:ln>
        </p:spPr>
        <p:txBody>
          <a:bodyPr wrap="square" lIns="34289" tIns="34289" rIns="34289" bIns="34289" anchor="ctr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41" name="矩形 11285"/>
          <p:cNvSpPr/>
          <p:nvPr/>
        </p:nvSpPr>
        <p:spPr>
          <a:xfrm>
            <a:off x="509588" y="2470150"/>
            <a:ext cx="325437" cy="779463"/>
          </a:xfrm>
          <a:prstGeom prst="rect">
            <a:avLst/>
          </a:prstGeom>
          <a:noFill/>
          <a:ln w="12700">
            <a:noFill/>
          </a:ln>
        </p:spPr>
        <p:txBody>
          <a:bodyPr wrap="square" lIns="34289" tIns="34289" rIns="34289" bIns="34289" anchor="t">
            <a:spAutoFit/>
          </a:bodyPr>
          <a:p>
            <a:pPr lvl="0" indent="0" hangingPunct="0"/>
            <a:r>
              <a:rPr lang="en-US" altLang="zh-CN" sz="480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1</a:t>
            </a:r>
            <a:endParaRPr lang="en-US" altLang="zh-CN"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142" name="矩形 11286"/>
          <p:cNvSpPr/>
          <p:nvPr/>
        </p:nvSpPr>
        <p:spPr>
          <a:xfrm>
            <a:off x="503238" y="3178175"/>
            <a:ext cx="325437" cy="779463"/>
          </a:xfrm>
          <a:prstGeom prst="rect">
            <a:avLst/>
          </a:prstGeom>
          <a:noFill/>
          <a:ln w="12700">
            <a:noFill/>
          </a:ln>
        </p:spPr>
        <p:txBody>
          <a:bodyPr wrap="square" lIns="34289" tIns="34289" rIns="34289" bIns="34289" anchor="t">
            <a:spAutoFit/>
          </a:bodyPr>
          <a:p>
            <a:pPr lvl="0" indent="0" hangingPunct="0"/>
            <a:r>
              <a:rPr lang="en-US" altLang="zh-CN" sz="480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2</a:t>
            </a:r>
            <a:endParaRPr lang="en-US" altLang="zh-CN"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143" name="矩形 11287"/>
          <p:cNvSpPr/>
          <p:nvPr/>
        </p:nvSpPr>
        <p:spPr>
          <a:xfrm>
            <a:off x="485775" y="3890963"/>
            <a:ext cx="327025" cy="779462"/>
          </a:xfrm>
          <a:prstGeom prst="rect">
            <a:avLst/>
          </a:prstGeom>
          <a:noFill/>
          <a:ln w="12700">
            <a:noFill/>
          </a:ln>
        </p:spPr>
        <p:txBody>
          <a:bodyPr wrap="square" lIns="34289" tIns="34289" rIns="34289" bIns="34289" anchor="t">
            <a:spAutoFit/>
          </a:bodyPr>
          <a:p>
            <a:pPr lvl="0" indent="0" hangingPunct="0"/>
            <a:r>
              <a:rPr lang="en-US" altLang="zh-CN" sz="480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3</a:t>
            </a:r>
            <a:endParaRPr lang="en-US" altLang="zh-CN"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144" name="矩形 11288"/>
          <p:cNvSpPr/>
          <p:nvPr/>
        </p:nvSpPr>
        <p:spPr>
          <a:xfrm>
            <a:off x="504825" y="4614863"/>
            <a:ext cx="327025" cy="779462"/>
          </a:xfrm>
          <a:prstGeom prst="rect">
            <a:avLst/>
          </a:prstGeom>
          <a:noFill/>
          <a:ln w="12700">
            <a:noFill/>
          </a:ln>
        </p:spPr>
        <p:txBody>
          <a:bodyPr wrap="square" lIns="34289" tIns="34289" rIns="34289" bIns="34289" anchor="t">
            <a:spAutoFit/>
          </a:bodyPr>
          <a:p>
            <a:pPr lvl="0" indent="0" hangingPunct="0"/>
            <a:r>
              <a:rPr lang="en-US" altLang="zh-CN" sz="480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4</a:t>
            </a:r>
            <a:endParaRPr lang="en-US" altLang="zh-CN"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5145" name="任意多边形 11289"/>
          <p:cNvSpPr/>
          <p:nvPr/>
        </p:nvSpPr>
        <p:spPr>
          <a:xfrm rot="-10800000" flipH="1">
            <a:off x="3317875" y="1062038"/>
            <a:ext cx="857250" cy="17462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949950" y="2555875"/>
            <a:ext cx="1130300" cy="622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zh-CN" sz="3200">
                <a:latin typeface="Arial Black" panose="020B0A04020102020204" charset="0"/>
                <a:ea typeface="Arial" panose="020B0604020202020204" pitchFamily="34" charset="0"/>
                <a:sym typeface="Arial" panose="020B0604020202020204" pitchFamily="34" charset="0"/>
              </a:rPr>
              <a:t>&gt;4%</a:t>
            </a:r>
            <a:endParaRPr lang="en-US" altLang="zh-CN" sz="3200">
              <a:latin typeface="Arial Black" panose="020B0A0402010202020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直接连接符 2"/>
          <p:cNvSpPr/>
          <p:nvPr/>
        </p:nvSpPr>
        <p:spPr>
          <a:xfrm flipV="1">
            <a:off x="3879850" y="2868613"/>
            <a:ext cx="2116138" cy="4762"/>
          </a:xfrm>
          <a:prstGeom prst="line">
            <a:avLst/>
          </a:prstGeom>
          <a:ln w="38100" cap="flat" cmpd="sng">
            <a:solidFill>
              <a:srgbClr val="993366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直接连接符 3"/>
          <p:cNvSpPr/>
          <p:nvPr/>
        </p:nvSpPr>
        <p:spPr>
          <a:xfrm flipV="1">
            <a:off x="3879850" y="4183063"/>
            <a:ext cx="2116138" cy="4762"/>
          </a:xfrm>
          <a:prstGeom prst="line">
            <a:avLst/>
          </a:prstGeom>
          <a:ln w="38100" cap="flat" cmpd="sng">
            <a:solidFill>
              <a:srgbClr val="993366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直接连接符 4"/>
          <p:cNvSpPr/>
          <p:nvPr/>
        </p:nvSpPr>
        <p:spPr>
          <a:xfrm flipV="1">
            <a:off x="3879850" y="4849813"/>
            <a:ext cx="2116138" cy="4762"/>
          </a:xfrm>
          <a:prstGeom prst="line">
            <a:avLst/>
          </a:prstGeom>
          <a:ln w="38100" cap="flat" cmpd="sng">
            <a:solidFill>
              <a:srgbClr val="993366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11888" y="3810000"/>
            <a:ext cx="554037" cy="885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4800">
                <a:latin typeface="Arial Black" panose="020B0A04020102020204" charset="0"/>
                <a:ea typeface="Arial" panose="020B0604020202020204" pitchFamily="34" charset="0"/>
                <a:sym typeface="Arial" panose="020B0604020202020204" pitchFamily="34" charset="0"/>
              </a:rPr>
              <a:t>?</a:t>
            </a:r>
            <a:endParaRPr lang="en-US" altLang="zh-CN" sz="4800">
              <a:latin typeface="Arial Black" panose="020B0A0402010202020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11888" y="4383088"/>
            <a:ext cx="554037" cy="8874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zh-CN" sz="4800">
                <a:latin typeface="Arial Black" panose="020B0A04020102020204" charset="0"/>
                <a:ea typeface="Arial" panose="020B0604020202020204" pitchFamily="34" charset="0"/>
                <a:sym typeface="Arial" panose="020B0604020202020204" pitchFamily="34" charset="0"/>
              </a:rPr>
              <a:t>?</a:t>
            </a:r>
            <a:endParaRPr lang="en-US" altLang="zh-CN" sz="4800">
              <a:latin typeface="Arial Black" panose="020B0A0402010202020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291" name="图片 11290" descr="1.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9850" y="2038350"/>
            <a:ext cx="4883150" cy="371157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矩形 2560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2770" name="图片 25601" descr="4.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0" y="1123950"/>
            <a:ext cx="7339013" cy="5649913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32771" name="组合 25602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32772" name="矩形 256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2773" name="矩形 256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-SEM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32774" name="任意多边形 25605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2775" name="直接连接符 256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01988" y="2778125"/>
            <a:ext cx="1104900" cy="2238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trike="noStrike" noProof="1">
                <a:solidFill>
                  <a:srgbClr val="FF0000"/>
                </a:solidFill>
              </a:rPr>
              <a:t>illite</a:t>
            </a:r>
            <a:r>
              <a:rPr lang="en-US" altLang="zh-CN" strike="noStrike" noProof="1">
                <a:noFill/>
              </a:rPr>
              <a:t>e</a:t>
            </a:r>
            <a:endParaRPr lang="en-US" altLang="zh-CN" strike="noStrike" noProof="1">
              <a:noFill/>
            </a:endParaRPr>
          </a:p>
        </p:txBody>
      </p:sp>
      <p:sp>
        <p:nvSpPr>
          <p:cNvPr id="32777" name="直接连接符 9"/>
          <p:cNvSpPr/>
          <p:nvPr/>
        </p:nvSpPr>
        <p:spPr>
          <a:xfrm>
            <a:off x="511175" y="6640513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矩形 26624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3794" name="图片 26625" descr="4.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225" y="1181100"/>
            <a:ext cx="6561138" cy="5203825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33795" name="组合 26626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33796" name="矩形 26627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3797" name="矩形 26628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-SEM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33798" name="任意多边形 26629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3799" name="直接连接符 26630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800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7" name="图片 27654" descr="4.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" y="1184275"/>
            <a:ext cx="8466138" cy="3836988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34818" name="矩形 27648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4819" name="组合 27649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34820" name="矩形 27650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4821" name="矩形 27651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-SEM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34822" name="任意多边形 27652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23" name="直接连接符 27653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824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13"/>
          <p:cNvSpPr txBox="1"/>
          <p:nvPr/>
        </p:nvSpPr>
        <p:spPr>
          <a:xfrm>
            <a:off x="635000" y="4978400"/>
            <a:ext cx="7874000" cy="82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钠长石晶体形状较为完整，边缘较为完整且清晰，仅在部分区域可见熔蚀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1" name="图片 28678" descr="K.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4137" y="1246188"/>
            <a:ext cx="9412287" cy="389572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35842" name="矩形 28672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5843" name="组合 28673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35844" name="矩形 28674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5845" name="矩形 28675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-SEM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35846" name="任意多边形 28676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5847" name="直接连接符 28677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848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13"/>
          <p:cNvSpPr txBox="1"/>
          <p:nvPr/>
        </p:nvSpPr>
        <p:spPr>
          <a:xfrm>
            <a:off x="635000" y="5276850"/>
            <a:ext cx="78740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透长石的晶体结构不清晰，似长期接受风化剥蚀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6866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36867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868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36869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870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57538" y="1878013"/>
            <a:ext cx="5000625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738188" y="1876425"/>
            <a:ext cx="1079500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6873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874" name="文本框 13"/>
          <p:cNvSpPr txBox="1"/>
          <p:nvPr/>
        </p:nvSpPr>
        <p:spPr>
          <a:xfrm>
            <a:off x="771525" y="1876425"/>
            <a:ext cx="10128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Quartz</a:t>
            </a:r>
            <a:endParaRPr lang="en-US" altLang="en-US" sz="24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36875" name="直接连接符 18437"/>
          <p:cNvSpPr/>
          <p:nvPr/>
        </p:nvSpPr>
        <p:spPr>
          <a:xfrm flipV="1">
            <a:off x="1817688" y="2105025"/>
            <a:ext cx="1338262" cy="3175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876" name="文本框 13"/>
          <p:cNvSpPr txBox="1"/>
          <p:nvPr/>
        </p:nvSpPr>
        <p:spPr>
          <a:xfrm>
            <a:off x="3155950" y="1878013"/>
            <a:ext cx="36877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号煤，α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-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石英，＜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583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℃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51188" y="2716213"/>
            <a:ext cx="5000625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731838" y="2714625"/>
            <a:ext cx="1079500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6879" name="文本框 13"/>
          <p:cNvSpPr txBox="1"/>
          <p:nvPr/>
        </p:nvSpPr>
        <p:spPr>
          <a:xfrm>
            <a:off x="765175" y="2714625"/>
            <a:ext cx="9112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Pyrite</a:t>
            </a:r>
            <a:endParaRPr lang="en-US" altLang="en-US" sz="24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36880" name="直接连接符 18437"/>
          <p:cNvSpPr/>
          <p:nvPr/>
        </p:nvSpPr>
        <p:spPr>
          <a:xfrm flipV="1">
            <a:off x="1811338" y="2943225"/>
            <a:ext cx="1338262" cy="3175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881" name="文本框 13"/>
          <p:cNvSpPr txBox="1"/>
          <p:nvPr/>
        </p:nvSpPr>
        <p:spPr>
          <a:xfrm>
            <a:off x="3149600" y="2716213"/>
            <a:ext cx="48006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海水，硫酸盐丰富，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H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S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丰富，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FeS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endParaRPr lang="en-US" altLang="zh-CN" sz="2400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51188" y="3649663"/>
            <a:ext cx="5000625" cy="8223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731838" y="3648075"/>
            <a:ext cx="1079500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文本框 13"/>
          <p:cNvSpPr txBox="1"/>
          <p:nvPr/>
        </p:nvSpPr>
        <p:spPr>
          <a:xfrm>
            <a:off x="765175" y="3648075"/>
            <a:ext cx="9445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Albite</a:t>
            </a:r>
            <a:endParaRPr lang="en-US" altLang="en-US" sz="24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8" name="直接连接符 18437"/>
          <p:cNvSpPr/>
          <p:nvPr/>
        </p:nvSpPr>
        <p:spPr>
          <a:xfrm flipV="1">
            <a:off x="1811338" y="3876675"/>
            <a:ext cx="1338262" cy="3175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13"/>
          <p:cNvSpPr txBox="1"/>
          <p:nvPr/>
        </p:nvSpPr>
        <p:spPr>
          <a:xfrm>
            <a:off x="3149600" y="3649663"/>
            <a:ext cx="4965700" cy="82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后生成因，形成靠近热液出口，如基性-超基性海底岩浆喷发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57538" y="4554538"/>
            <a:ext cx="5000625" cy="8239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8" name="矩形 17"/>
          <p:cNvSpPr/>
          <p:nvPr/>
        </p:nvSpPr>
        <p:spPr>
          <a:xfrm>
            <a:off x="719138" y="4664075"/>
            <a:ext cx="1098550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9" name="文本框 13"/>
          <p:cNvSpPr txBox="1"/>
          <p:nvPr/>
        </p:nvSpPr>
        <p:spPr>
          <a:xfrm>
            <a:off x="668338" y="4665663"/>
            <a:ext cx="12493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en-US" sz="24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Sanidine</a:t>
            </a:r>
            <a:endParaRPr lang="en-US" altLang="en-US" sz="24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0" name="直接连接符 18437"/>
          <p:cNvSpPr/>
          <p:nvPr/>
        </p:nvSpPr>
        <p:spPr>
          <a:xfrm>
            <a:off x="1938338" y="4879975"/>
            <a:ext cx="1211262" cy="12700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3192463" y="4605338"/>
            <a:ext cx="4965700" cy="8239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碎屑成因，</a:t>
            </a:r>
            <a:r>
              <a:rPr lang="en-US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泥炭沼泽形成时酸性火山灰落入</a:t>
            </a:r>
            <a:endParaRPr lang="en-US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  <p:bldP spid="7" grpId="0"/>
      <p:bldP spid="9" grpId="0"/>
      <p:bldP spid="17" grpId="0" bldLvl="0" animBg="1"/>
      <p:bldP spid="18" grpId="0" bldLvl="0" animBg="1"/>
      <p:bldP spid="19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矩形 31744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7890" name="图片 31745" descr="4.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" y="2187575"/>
            <a:ext cx="8170863" cy="3073400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37891" name="组合 31746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37892" name="矩形 31747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893" name="矩形 31748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-SEM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37894" name="任意多边形 31749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7895" name="直接连接符 31750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896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矩形 32768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8914" name="组合 32769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38915" name="矩形 32770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916" name="矩形 32771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-SEM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38917" name="任意多边形 32772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8918" name="直接连接符 32773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8919" name="图片 32774" descr="4.1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988" y="1830388"/>
            <a:ext cx="8342312" cy="377666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38920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9938" name="组合 20481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39939" name="矩形 20482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9940" name="矩形 20483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矿物学分析</a:t>
              </a:r>
              <a:r>
                <a:rPr lang="en-US" altLang="zh-CN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-XRD</a:t>
              </a:r>
              <a:endParaRPr lang="en-US" altLang="zh-CN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39941" name="任意多边形 20484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9942" name="直接连接符 2048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943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13"/>
          <p:cNvSpPr txBox="1"/>
          <p:nvPr/>
        </p:nvSpPr>
        <p:spPr>
          <a:xfrm>
            <a:off x="534988" y="1974850"/>
            <a:ext cx="8123237" cy="3249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>
              <a:lnSpc>
                <a:spcPct val="190000"/>
              </a:lnSpc>
            </a:pPr>
            <a:r>
              <a:rPr lang="en-US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1</a:t>
            </a: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、</a:t>
            </a:r>
            <a:r>
              <a:rPr lang="zh-CN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因此，通过</a:t>
            </a:r>
            <a:r>
              <a:rPr lang="en-US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XRF</a:t>
            </a: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、</a:t>
            </a:r>
            <a:r>
              <a:rPr lang="en-US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XRD</a:t>
            </a: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、</a:t>
            </a:r>
            <a:r>
              <a:rPr lang="en-US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SEM-EDS</a:t>
            </a: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分析，结合地质背景、煤质分析可知干河煤主要形成于受海水影响的局限碳酸盐台地，并且很可能受到了海底喷流的影响，同时接受酸性火山灰的沉积。</a:t>
            </a:r>
            <a:endParaRPr lang="zh-CN" altLang="en-US" sz="2800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 lvl="0" indent="0" hangingPunct="0">
              <a:lnSpc>
                <a:spcPct val="190000"/>
              </a:lnSpc>
            </a:pPr>
            <a:r>
              <a:rPr lang="en-US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、同时</a:t>
            </a:r>
            <a:r>
              <a:rPr lang="en-US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3</a:t>
            </a: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号煤和</a:t>
            </a:r>
            <a:r>
              <a:rPr lang="en-US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号煤中存在一定内部差异，主要表现为：</a:t>
            </a:r>
            <a:r>
              <a:rPr lang="en-US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3</a:t>
            </a: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号煤受热液影响较小，温度较低，</a:t>
            </a:r>
            <a:r>
              <a:rPr lang="en-US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pH</a:t>
            </a: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值较低，</a:t>
            </a:r>
            <a:r>
              <a:rPr lang="en-US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号煤受热也影响较大，温度较高，同时接受较多的酸性火山灰沉积。</a:t>
            </a:r>
            <a:endParaRPr lang="zh-CN" altLang="en-US" sz="2800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1" name="图片 6144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9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0962" name="文本占位符 6145"/>
          <p:cNvSpPr/>
          <p:nvPr>
            <p:ph type="body"/>
          </p:nvPr>
        </p:nvSpPr>
        <p:spPr>
          <a:xfrm>
            <a:off x="1158875" y="1568450"/>
            <a:ext cx="7073900" cy="473233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选题目的及意义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科学问题的提出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研究思路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研究区地质背景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煤质特征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常量元素及矿物学特征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zh-CN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元素地球化学特征</a:t>
            </a:r>
            <a:endParaRPr lang="zh-CN" altLang="zh-CN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微量元素富集特征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微量元素的赋存状态及富集成因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纳米矿物特征及部分微量元素的富集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40963" name="直接连接符 6146"/>
          <p:cNvSpPr/>
          <p:nvPr/>
        </p:nvSpPr>
        <p:spPr>
          <a:xfrm>
            <a:off x="484188" y="12271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0964" name="组合 6147"/>
          <p:cNvGrpSpPr/>
          <p:nvPr/>
        </p:nvGrpSpPr>
        <p:grpSpPr>
          <a:xfrm>
            <a:off x="493713" y="49213"/>
            <a:ext cx="2640012" cy="1316037"/>
            <a:chOff x="-1" y="-383835"/>
            <a:chExt cx="2639008" cy="1317362"/>
          </a:xfrm>
        </p:grpSpPr>
        <p:sp>
          <p:nvSpPr>
            <p:cNvPr id="40965" name="矩形 6148"/>
            <p:cNvSpPr/>
            <p:nvPr/>
          </p:nvSpPr>
          <p:spPr>
            <a:xfrm>
              <a:off x="-1" y="-1"/>
              <a:ext cx="2639008" cy="549694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966" name="矩形 6149"/>
            <p:cNvSpPr/>
            <p:nvPr/>
          </p:nvSpPr>
          <p:spPr>
            <a:xfrm>
              <a:off x="-1" y="-383835"/>
              <a:ext cx="2639008" cy="13173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汇报提纲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40967" name="任意多边形 6150"/>
          <p:cNvSpPr/>
          <p:nvPr/>
        </p:nvSpPr>
        <p:spPr>
          <a:xfrm rot="-10800000" flipH="1">
            <a:off x="2508250" y="9826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直接连接符 1"/>
          <p:cNvSpPr/>
          <p:nvPr/>
        </p:nvSpPr>
        <p:spPr>
          <a:xfrm>
            <a:off x="1373188" y="4713288"/>
            <a:ext cx="2886075" cy="14287"/>
          </a:xfrm>
          <a:prstGeom prst="line">
            <a:avLst/>
          </a:prstGeom>
          <a:ln w="508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矩形 37888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485775" y="2181225"/>
          <a:ext cx="8174038" cy="1544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575"/>
                <a:gridCol w="1026160"/>
                <a:gridCol w="1297940"/>
                <a:gridCol w="1207770"/>
                <a:gridCol w="1153795"/>
                <a:gridCol w="1555750"/>
              </a:tblGrid>
              <a:tr h="3556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K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Sr</a:t>
                      </a: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／</a:t>
                      </a: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Ba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U</a:t>
                      </a: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／</a:t>
                      </a: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Th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Ni</a:t>
                      </a: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／</a:t>
                      </a: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Co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V</a:t>
                      </a: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／（</a:t>
                      </a: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V</a:t>
                      </a: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＋</a:t>
                      </a: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Ni</a:t>
                      </a: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）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Whole coal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0.25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2.09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24.28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15.01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0.80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No.3 coal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2.11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37.42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17.75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0.86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No.4 coal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0.22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2.08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16.97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13.49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0.77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2030" name="组合 36867"/>
          <p:cNvGrpSpPr/>
          <p:nvPr/>
        </p:nvGrpSpPr>
        <p:grpSpPr>
          <a:xfrm>
            <a:off x="465138" y="-358775"/>
            <a:ext cx="3246437" cy="2090738"/>
            <a:chOff x="-1" y="-609800"/>
            <a:chExt cx="4192604" cy="2092899"/>
          </a:xfrm>
        </p:grpSpPr>
        <p:sp>
          <p:nvSpPr>
            <p:cNvPr id="42031" name="矩形 36868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032" name="矩形 36869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元素地球化学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42033" name="任意多边形 36870"/>
          <p:cNvSpPr/>
          <p:nvPr/>
        </p:nvSpPr>
        <p:spPr>
          <a:xfrm rot="-10800000" flipH="1">
            <a:off x="3078163" y="1122363"/>
            <a:ext cx="642937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2034" name="直接连接符 36871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035" name="文本框 12"/>
          <p:cNvSpPr txBox="1"/>
          <p:nvPr/>
        </p:nvSpPr>
        <p:spPr>
          <a:xfrm>
            <a:off x="2913063" y="1676400"/>
            <a:ext cx="2798762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表4-1干河煤地球化学指标</a:t>
            </a:r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036" name="文本框 12"/>
          <p:cNvSpPr txBox="1"/>
          <p:nvPr/>
        </p:nvSpPr>
        <p:spPr>
          <a:xfrm>
            <a:off x="322263" y="3781425"/>
            <a:ext cx="2328862" cy="2444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en-US" altLang="en-US" sz="10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K=(CaO+MgO+Fe2O3)/(SiO2+Al2O3)</a:t>
            </a:r>
            <a:endParaRPr lang="en-US" altLang="en-US" sz="10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037" name="文本框 13"/>
          <p:cNvSpPr txBox="1"/>
          <p:nvPr/>
        </p:nvSpPr>
        <p:spPr>
          <a:xfrm>
            <a:off x="3798888" y="4589463"/>
            <a:ext cx="6477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咸水</a:t>
            </a:r>
            <a:endParaRPr lang="zh-CN" altLang="en-US" sz="2800" b="1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38" name="文本框 13"/>
          <p:cNvSpPr txBox="1"/>
          <p:nvPr/>
        </p:nvSpPr>
        <p:spPr>
          <a:xfrm>
            <a:off x="3567113" y="5233988"/>
            <a:ext cx="11128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海洋影响</a:t>
            </a:r>
            <a:endParaRPr lang="zh-CN" altLang="en-US" sz="2800" b="1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39" name="文本框 13"/>
          <p:cNvSpPr txBox="1"/>
          <p:nvPr/>
        </p:nvSpPr>
        <p:spPr>
          <a:xfrm>
            <a:off x="2651125" y="3851275"/>
            <a:ext cx="819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＞</a:t>
            </a:r>
            <a:r>
              <a:rPr lang="en-US" altLang="en-US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0.22</a:t>
            </a:r>
            <a:endParaRPr lang="en-US" altLang="en-US" sz="2800" b="1" baseline="-250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40" name="文本框 13"/>
          <p:cNvSpPr txBox="1"/>
          <p:nvPr/>
        </p:nvSpPr>
        <p:spPr>
          <a:xfrm>
            <a:off x="2620963" y="5233988"/>
            <a:ext cx="8794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强还原</a:t>
            </a:r>
            <a:endParaRPr lang="zh-CN" altLang="en-US" sz="2800" b="1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41" name="文本框 13"/>
          <p:cNvSpPr txBox="1"/>
          <p:nvPr/>
        </p:nvSpPr>
        <p:spPr>
          <a:xfrm>
            <a:off x="5095875" y="3857625"/>
            <a:ext cx="531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＞</a:t>
            </a:r>
            <a:r>
              <a:rPr lang="en-US" altLang="zh-CN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1</a:t>
            </a:r>
            <a:endParaRPr lang="zh-CN" altLang="en-US" sz="2800" b="1" baseline="-250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42" name="文本框 13"/>
          <p:cNvSpPr txBox="1"/>
          <p:nvPr/>
        </p:nvSpPr>
        <p:spPr>
          <a:xfrm>
            <a:off x="4783138" y="4589463"/>
            <a:ext cx="13446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地内热卤水</a:t>
            </a:r>
            <a:endParaRPr lang="zh-CN" altLang="en-US" sz="2800" b="1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43" name="文本框 13"/>
          <p:cNvSpPr txBox="1"/>
          <p:nvPr/>
        </p:nvSpPr>
        <p:spPr>
          <a:xfrm>
            <a:off x="5014913" y="5664200"/>
            <a:ext cx="8794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强还原</a:t>
            </a:r>
            <a:endParaRPr lang="zh-CN" altLang="en-US" sz="2800" b="1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44" name="文本框 13"/>
          <p:cNvSpPr txBox="1"/>
          <p:nvPr/>
        </p:nvSpPr>
        <p:spPr>
          <a:xfrm>
            <a:off x="5014913" y="5097463"/>
            <a:ext cx="819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＞</a:t>
            </a:r>
            <a:r>
              <a:rPr lang="en-US" altLang="zh-CN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1.25</a:t>
            </a:r>
            <a:endParaRPr lang="zh-CN" altLang="en-US" sz="2800" b="1" baseline="-250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45" name="文本框 13"/>
          <p:cNvSpPr txBox="1"/>
          <p:nvPr/>
        </p:nvSpPr>
        <p:spPr>
          <a:xfrm>
            <a:off x="6354763" y="3851275"/>
            <a:ext cx="5318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＞</a:t>
            </a:r>
            <a:r>
              <a:rPr lang="en-US" altLang="zh-CN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7</a:t>
            </a:r>
            <a:endParaRPr lang="zh-CN" altLang="en-US" sz="2800" b="1" baseline="-250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46" name="文本框 13"/>
          <p:cNvSpPr txBox="1"/>
          <p:nvPr/>
        </p:nvSpPr>
        <p:spPr>
          <a:xfrm>
            <a:off x="7508875" y="3851275"/>
            <a:ext cx="819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＞</a:t>
            </a:r>
            <a:r>
              <a:rPr lang="en-US" altLang="zh-CN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0.25</a:t>
            </a:r>
            <a:endParaRPr lang="zh-CN" altLang="en-US" sz="2800" b="1" baseline="-250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47" name="文本框 13"/>
          <p:cNvSpPr txBox="1"/>
          <p:nvPr/>
        </p:nvSpPr>
        <p:spPr>
          <a:xfrm>
            <a:off x="6224588" y="5251450"/>
            <a:ext cx="881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强还原</a:t>
            </a:r>
            <a:endParaRPr lang="zh-CN" altLang="en-US" sz="2800" b="1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48" name="文本框 13"/>
          <p:cNvSpPr txBox="1"/>
          <p:nvPr/>
        </p:nvSpPr>
        <p:spPr>
          <a:xfrm>
            <a:off x="7478713" y="5251450"/>
            <a:ext cx="8794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强还原</a:t>
            </a:r>
            <a:endParaRPr lang="zh-CN" altLang="en-US" sz="2800" b="1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651125" y="3857625"/>
            <a:ext cx="819150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2050" name="直接连接符 18437"/>
          <p:cNvSpPr/>
          <p:nvPr/>
        </p:nvSpPr>
        <p:spPr>
          <a:xfrm>
            <a:off x="3060700" y="4314825"/>
            <a:ext cx="17463" cy="919163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651125" y="5233988"/>
            <a:ext cx="819150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3" name="矩形 32"/>
          <p:cNvSpPr/>
          <p:nvPr/>
        </p:nvSpPr>
        <p:spPr>
          <a:xfrm>
            <a:off x="3711575" y="3857625"/>
            <a:ext cx="820738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2053" name="文本框 13"/>
          <p:cNvSpPr txBox="1"/>
          <p:nvPr/>
        </p:nvSpPr>
        <p:spPr>
          <a:xfrm>
            <a:off x="3846513" y="3857625"/>
            <a:ext cx="5318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zh-CN" altLang="en-US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＞</a:t>
            </a:r>
            <a:r>
              <a:rPr lang="en-US" altLang="en-US" sz="2800" b="1" baseline="-25000">
                <a:latin typeface="Times New Roman" panose="02020603050405020304" charset="0"/>
                <a:ea typeface="黑体" panose="02010609060101010101" charset="-122"/>
                <a:sym typeface="Arial" panose="020B0604020202020204" pitchFamily="34" charset="0"/>
              </a:rPr>
              <a:t>1</a:t>
            </a:r>
            <a:endParaRPr lang="en-US" altLang="en-US" sz="2800" b="1" baseline="-25000">
              <a:latin typeface="Times New Roman" panose="0202060305040502030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2054" name="直接连接符 18437"/>
          <p:cNvSpPr/>
          <p:nvPr/>
        </p:nvSpPr>
        <p:spPr>
          <a:xfrm>
            <a:off x="4114800" y="4308475"/>
            <a:ext cx="17463" cy="919163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581400" y="5233988"/>
            <a:ext cx="1076325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8" name="矩形 37"/>
          <p:cNvSpPr/>
          <p:nvPr/>
        </p:nvSpPr>
        <p:spPr>
          <a:xfrm>
            <a:off x="4951413" y="3857625"/>
            <a:ext cx="820738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2057" name="直接连接符 18437"/>
          <p:cNvSpPr/>
          <p:nvPr/>
        </p:nvSpPr>
        <p:spPr>
          <a:xfrm>
            <a:off x="5365750" y="4308475"/>
            <a:ext cx="9525" cy="282575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806950" y="4589463"/>
            <a:ext cx="1263650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1" name="矩形 40"/>
          <p:cNvSpPr/>
          <p:nvPr/>
        </p:nvSpPr>
        <p:spPr>
          <a:xfrm>
            <a:off x="5045075" y="5097463"/>
            <a:ext cx="819150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2" name="矩形 41"/>
          <p:cNvSpPr/>
          <p:nvPr/>
        </p:nvSpPr>
        <p:spPr>
          <a:xfrm>
            <a:off x="5051425" y="5689600"/>
            <a:ext cx="820738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3" name="矩形 42"/>
          <p:cNvSpPr/>
          <p:nvPr/>
        </p:nvSpPr>
        <p:spPr>
          <a:xfrm>
            <a:off x="6210300" y="3857625"/>
            <a:ext cx="820738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2062" name="直接连接符 18437"/>
          <p:cNvSpPr/>
          <p:nvPr/>
        </p:nvSpPr>
        <p:spPr>
          <a:xfrm>
            <a:off x="6611938" y="4308475"/>
            <a:ext cx="17462" cy="919163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270625" y="5233988"/>
            <a:ext cx="819150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7" name="矩形 46"/>
          <p:cNvSpPr/>
          <p:nvPr/>
        </p:nvSpPr>
        <p:spPr>
          <a:xfrm>
            <a:off x="7508875" y="3857625"/>
            <a:ext cx="820738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2065" name="直接连接符 18437"/>
          <p:cNvSpPr/>
          <p:nvPr/>
        </p:nvSpPr>
        <p:spPr>
          <a:xfrm>
            <a:off x="7910513" y="4332288"/>
            <a:ext cx="17462" cy="919162"/>
          </a:xfrm>
          <a:prstGeom prst="line">
            <a:avLst/>
          </a:prstGeom>
          <a:ln w="63500" cap="flat" cmpd="dbl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508875" y="5251450"/>
            <a:ext cx="819150" cy="4572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0" name="矩形 49"/>
          <p:cNvSpPr/>
          <p:nvPr/>
        </p:nvSpPr>
        <p:spPr>
          <a:xfrm>
            <a:off x="2620963" y="2901950"/>
            <a:ext cx="6038850" cy="4556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 spd="med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6144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9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146" name="文本占位符 6145"/>
          <p:cNvSpPr/>
          <p:nvPr>
            <p:ph type="body"/>
          </p:nvPr>
        </p:nvSpPr>
        <p:spPr>
          <a:xfrm>
            <a:off x="1158875" y="1568450"/>
            <a:ext cx="7073900" cy="473233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选题目的及意义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科学问题的提出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研究思路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研究区地质背景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煤质特征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常量元素及矿物学特征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zh-CN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元素地球化学特征</a:t>
            </a:r>
            <a:endParaRPr lang="zh-CN" altLang="zh-CN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微量元素富集特征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微量元素的赋存状态及富集成因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纳米矿物特征及部分微量元素的富集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6147" name="直接连接符 6146"/>
          <p:cNvSpPr/>
          <p:nvPr/>
        </p:nvSpPr>
        <p:spPr>
          <a:xfrm>
            <a:off x="484188" y="12271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148" name="组合 6147"/>
          <p:cNvGrpSpPr/>
          <p:nvPr/>
        </p:nvGrpSpPr>
        <p:grpSpPr>
          <a:xfrm>
            <a:off x="493713" y="49213"/>
            <a:ext cx="2640012" cy="1316037"/>
            <a:chOff x="-1" y="-383835"/>
            <a:chExt cx="2639008" cy="1317362"/>
          </a:xfrm>
        </p:grpSpPr>
        <p:sp>
          <p:nvSpPr>
            <p:cNvPr id="6149" name="矩形 6148"/>
            <p:cNvSpPr/>
            <p:nvPr/>
          </p:nvSpPr>
          <p:spPr>
            <a:xfrm>
              <a:off x="-1" y="-1"/>
              <a:ext cx="2639008" cy="549694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150" name="矩形 6149"/>
            <p:cNvSpPr/>
            <p:nvPr/>
          </p:nvSpPr>
          <p:spPr>
            <a:xfrm>
              <a:off x="-1" y="-383835"/>
              <a:ext cx="2639008" cy="13173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汇报提纲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6151" name="任意多边形 6150"/>
          <p:cNvSpPr/>
          <p:nvPr/>
        </p:nvSpPr>
        <p:spPr>
          <a:xfrm rot="-10800000" flipH="1">
            <a:off x="2508250" y="9826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直接连接符 1"/>
          <p:cNvSpPr/>
          <p:nvPr/>
        </p:nvSpPr>
        <p:spPr>
          <a:xfrm>
            <a:off x="1366838" y="2417763"/>
            <a:ext cx="2528887" cy="1587"/>
          </a:xfrm>
          <a:prstGeom prst="line">
            <a:avLst/>
          </a:prstGeom>
          <a:ln w="508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矩形 36864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3010" name="图片 36866" descr="6.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613" y="700088"/>
            <a:ext cx="6773862" cy="5492750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43011" name="组合 36867"/>
          <p:cNvGrpSpPr/>
          <p:nvPr/>
        </p:nvGrpSpPr>
        <p:grpSpPr>
          <a:xfrm>
            <a:off x="465138" y="-358775"/>
            <a:ext cx="3265487" cy="2090738"/>
            <a:chOff x="-1" y="-609800"/>
            <a:chExt cx="4192604" cy="2092899"/>
          </a:xfrm>
        </p:grpSpPr>
        <p:sp>
          <p:nvSpPr>
            <p:cNvPr id="43012" name="矩形 36868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013" name="矩形 36869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元素地球化学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43014" name="任意多边形 36870"/>
          <p:cNvSpPr/>
          <p:nvPr/>
        </p:nvSpPr>
        <p:spPr>
          <a:xfrm rot="-10800000" flipH="1">
            <a:off x="3087688" y="1122363"/>
            <a:ext cx="642937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3015" name="直接连接符 36871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016" name="文本框 1"/>
          <p:cNvSpPr txBox="1"/>
          <p:nvPr/>
        </p:nvSpPr>
        <p:spPr>
          <a:xfrm>
            <a:off x="250825" y="5818188"/>
            <a:ext cx="8199438" cy="6397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图4-1 Zn-Co-Ni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的配分模式图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  <a:p>
            <a:pPr lvl="0" indent="0" algn="ctr" hangingPunct="0"/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Ⅰ：海底热液喷流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3017" name="直接连接符 9"/>
          <p:cNvSpPr/>
          <p:nvPr/>
        </p:nvSpPr>
        <p:spPr>
          <a:xfrm>
            <a:off x="511175" y="6623050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矩形 204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034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13"/>
          <p:cNvSpPr txBox="1"/>
          <p:nvPr/>
        </p:nvSpPr>
        <p:spPr>
          <a:xfrm>
            <a:off x="587375" y="2593975"/>
            <a:ext cx="8123238" cy="167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>
              <a:lnSpc>
                <a:spcPct val="190000"/>
              </a:lnSpc>
            </a:pPr>
            <a:r>
              <a:rPr lang="zh-CN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因此，通过元素地球化学指标可知，干河煤受海水影响剧烈，处于较强的还原环境，并且受到海底热液的影响。</a:t>
            </a:r>
            <a:endParaRPr lang="zh-CN" altLang="zh-CN" sz="2800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 lvl="0" indent="0" hangingPunct="0">
              <a:lnSpc>
                <a:spcPct val="190000"/>
              </a:lnSpc>
            </a:pP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不同的是，</a:t>
            </a:r>
            <a:r>
              <a:rPr lang="en-US" altLang="zh-CN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3</a:t>
            </a:r>
            <a:r>
              <a:rPr lang="zh-CN" altLang="en-US" sz="2800" baseline="-250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号煤的还原环境更强，受热液的影响较小。</a:t>
            </a:r>
            <a:endParaRPr lang="zh-CN" altLang="en-US" sz="2800" baseline="-250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grpSp>
        <p:nvGrpSpPr>
          <p:cNvPr id="44036" name="组合 36867"/>
          <p:cNvGrpSpPr/>
          <p:nvPr/>
        </p:nvGrpSpPr>
        <p:grpSpPr>
          <a:xfrm>
            <a:off x="465138" y="-358775"/>
            <a:ext cx="3265487" cy="2090738"/>
            <a:chOff x="-1" y="-609800"/>
            <a:chExt cx="4192604" cy="2092899"/>
          </a:xfrm>
        </p:grpSpPr>
        <p:sp>
          <p:nvSpPr>
            <p:cNvPr id="44037" name="矩形 36868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4038" name="矩形 36869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元素地球化学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44039" name="任意多边形 36870"/>
          <p:cNvSpPr/>
          <p:nvPr/>
        </p:nvSpPr>
        <p:spPr>
          <a:xfrm rot="-10800000" flipH="1">
            <a:off x="3087688" y="1122363"/>
            <a:ext cx="642937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4040" name="直接连接符 36871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7" name="图片 6144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9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5058" name="文本占位符 6145"/>
          <p:cNvSpPr/>
          <p:nvPr>
            <p:ph type="body"/>
          </p:nvPr>
        </p:nvSpPr>
        <p:spPr>
          <a:xfrm>
            <a:off x="1158875" y="1568450"/>
            <a:ext cx="7073900" cy="473233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选题目的及意义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科学问题的提出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研究思路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研究区地质背景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煤质特征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常量元素及矿物学特征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zh-CN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元素地球化学特征</a:t>
            </a:r>
            <a:endParaRPr lang="zh-CN" altLang="zh-CN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微量元素富集特征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微量元素的赋存状态及富集成因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纳米矿物特征及部分微量元素的富集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45059" name="直接连接符 6146"/>
          <p:cNvSpPr/>
          <p:nvPr/>
        </p:nvSpPr>
        <p:spPr>
          <a:xfrm>
            <a:off x="484188" y="12271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5060" name="组合 6147"/>
          <p:cNvGrpSpPr/>
          <p:nvPr/>
        </p:nvGrpSpPr>
        <p:grpSpPr>
          <a:xfrm>
            <a:off x="493713" y="49213"/>
            <a:ext cx="2640012" cy="1316037"/>
            <a:chOff x="-1" y="-383835"/>
            <a:chExt cx="2639008" cy="1317362"/>
          </a:xfrm>
        </p:grpSpPr>
        <p:sp>
          <p:nvSpPr>
            <p:cNvPr id="45061" name="矩形 6148"/>
            <p:cNvSpPr/>
            <p:nvPr/>
          </p:nvSpPr>
          <p:spPr>
            <a:xfrm>
              <a:off x="-1" y="-1"/>
              <a:ext cx="2639008" cy="549694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5062" name="矩形 6149"/>
            <p:cNvSpPr/>
            <p:nvPr/>
          </p:nvSpPr>
          <p:spPr>
            <a:xfrm>
              <a:off x="-1" y="-383835"/>
              <a:ext cx="2639008" cy="13173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汇报提纲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45063" name="任意多边形 6150"/>
          <p:cNvSpPr/>
          <p:nvPr/>
        </p:nvSpPr>
        <p:spPr>
          <a:xfrm rot="-10800000" flipH="1">
            <a:off x="2508250" y="9826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直接连接符 1"/>
          <p:cNvSpPr/>
          <p:nvPr/>
        </p:nvSpPr>
        <p:spPr>
          <a:xfrm flipV="1">
            <a:off x="1355725" y="5180013"/>
            <a:ext cx="2905125" cy="3175"/>
          </a:xfrm>
          <a:prstGeom prst="line">
            <a:avLst/>
          </a:prstGeom>
          <a:ln w="508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矩形 4096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6082" name="图片 40961" descr="5.3.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138" y="1954213"/>
            <a:ext cx="8101012" cy="3138487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46083" name="组合 40962"/>
          <p:cNvGrpSpPr/>
          <p:nvPr/>
        </p:nvGrpSpPr>
        <p:grpSpPr>
          <a:xfrm>
            <a:off x="465138" y="-358775"/>
            <a:ext cx="3125787" cy="2090738"/>
            <a:chOff x="-1" y="-609800"/>
            <a:chExt cx="4192604" cy="2092899"/>
          </a:xfrm>
        </p:grpSpPr>
        <p:sp>
          <p:nvSpPr>
            <p:cNvPr id="46084" name="矩形 4096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085" name="矩形 4096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46086" name="任意多边形 40965"/>
          <p:cNvSpPr/>
          <p:nvPr/>
        </p:nvSpPr>
        <p:spPr>
          <a:xfrm rot="-10800000" flipH="1">
            <a:off x="2947988" y="1122363"/>
            <a:ext cx="642937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6087" name="直接连接符 4096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088" name="文本框 1"/>
          <p:cNvSpPr txBox="1"/>
          <p:nvPr/>
        </p:nvSpPr>
        <p:spPr>
          <a:xfrm>
            <a:off x="301625" y="5570538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图5-1 干河煤中微量元素的丰度（与世界煤平均值相比）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6089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3506788" y="1671638"/>
            <a:ext cx="26209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hangingPunct="0"/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Re,Mo,U,Cr,V,Cd </a:t>
            </a:r>
            <a:endParaRPr lang="en-US" altLang="zh-CN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矩形 41984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7106" name="图片 41985" descr="5.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163" y="1638300"/>
            <a:ext cx="6796087" cy="4257675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47107" name="组合 41986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47108" name="矩形 41987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7109" name="矩形 41988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47110" name="任意多边形 41989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7111" name="直接连接符 41990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112" name="文本框 1"/>
          <p:cNvSpPr txBox="1"/>
          <p:nvPr/>
        </p:nvSpPr>
        <p:spPr>
          <a:xfrm>
            <a:off x="358775" y="5789613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图5-2 干河煤中富集微量元素的纵向含量图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47113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图片 6144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9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8130" name="文本占位符 6145"/>
          <p:cNvSpPr/>
          <p:nvPr>
            <p:ph type="body"/>
          </p:nvPr>
        </p:nvSpPr>
        <p:spPr>
          <a:xfrm>
            <a:off x="1158875" y="1568450"/>
            <a:ext cx="7073900" cy="473233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选题目的及意义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科学问题的提出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研究思路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研究区地质背景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煤质及煤岩特征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常量元素及矿物学特征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zh-CN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元素地球化学特征</a:t>
            </a:r>
            <a:endParaRPr lang="zh-CN" altLang="zh-CN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微量元素富集特征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微量元素的赋存状态及富集成因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纳米矿物特征及部分微量元素的富集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48131" name="直接连接符 6146"/>
          <p:cNvSpPr/>
          <p:nvPr/>
        </p:nvSpPr>
        <p:spPr>
          <a:xfrm>
            <a:off x="484188" y="12271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8132" name="组合 6147"/>
          <p:cNvGrpSpPr/>
          <p:nvPr/>
        </p:nvGrpSpPr>
        <p:grpSpPr>
          <a:xfrm>
            <a:off x="493713" y="49213"/>
            <a:ext cx="2640012" cy="1316037"/>
            <a:chOff x="-1" y="-383835"/>
            <a:chExt cx="2639008" cy="1317362"/>
          </a:xfrm>
        </p:grpSpPr>
        <p:sp>
          <p:nvSpPr>
            <p:cNvPr id="48133" name="矩形 6148"/>
            <p:cNvSpPr/>
            <p:nvPr/>
          </p:nvSpPr>
          <p:spPr>
            <a:xfrm>
              <a:off x="-1" y="-1"/>
              <a:ext cx="2639008" cy="549694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34" name="矩形 6149"/>
            <p:cNvSpPr/>
            <p:nvPr/>
          </p:nvSpPr>
          <p:spPr>
            <a:xfrm>
              <a:off x="-1" y="-383835"/>
              <a:ext cx="2639008" cy="13173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汇报提纲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48135" name="任意多边形 6150"/>
          <p:cNvSpPr/>
          <p:nvPr/>
        </p:nvSpPr>
        <p:spPr>
          <a:xfrm rot="-10800000" flipH="1">
            <a:off x="2508250" y="9826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直接连接符 1"/>
          <p:cNvSpPr/>
          <p:nvPr/>
        </p:nvSpPr>
        <p:spPr>
          <a:xfrm flipV="1">
            <a:off x="1376363" y="5640388"/>
            <a:ext cx="5019675" cy="11112"/>
          </a:xfrm>
          <a:prstGeom prst="line">
            <a:avLst/>
          </a:prstGeom>
          <a:ln w="508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矩形 43008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9154" name="组合 43009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49155" name="矩形 43010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9156" name="矩形 43011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49157" name="任意多边形 43012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9158" name="直接连接符 43013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9159" name="图片 43014" descr="Re-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1930400"/>
            <a:ext cx="4418013" cy="349885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49160" name="图片 43015" descr="Cd-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8" y="1930400"/>
            <a:ext cx="4405312" cy="351790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9161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62" name="文本框 1"/>
          <p:cNvSpPr txBox="1"/>
          <p:nvPr/>
        </p:nvSpPr>
        <p:spPr>
          <a:xfrm>
            <a:off x="392113" y="5448300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图6-1干河煤中富集微量元素与灰分的相关性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矩形 44032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0178" name="组合 44033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50179" name="矩形 44034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0180" name="矩形 44035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0181" name="任意多边形 44036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0182" name="直接连接符 44037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0183" name="图片 44038" descr="Cr-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38" y="1990725"/>
            <a:ext cx="4406900" cy="346075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50184" name="图片 44039" descr="V-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463" y="2027238"/>
            <a:ext cx="4381500" cy="3386137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0185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186" name="文本框 1"/>
          <p:cNvSpPr txBox="1"/>
          <p:nvPr/>
        </p:nvSpPr>
        <p:spPr>
          <a:xfrm>
            <a:off x="392113" y="5448300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图6-2干河煤中富集微量元素与灰分的相关性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矩形 45056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1202" name="组合 45057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51203" name="矩形 45058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1204" name="矩形 45059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1205" name="任意多边形 45060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206" name="直接连接符 45061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1207" name="图片 45062" descr="U-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9913" y="1954213"/>
            <a:ext cx="4449762" cy="3494087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51208" name="图片 45063" descr="Mo-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8" y="1954213"/>
            <a:ext cx="4319587" cy="339566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1209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210" name="文本框 1"/>
          <p:cNvSpPr txBox="1"/>
          <p:nvPr/>
        </p:nvSpPr>
        <p:spPr>
          <a:xfrm>
            <a:off x="392113" y="5448300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图6-3干河煤中富集微量元素与灰分的相关性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矩形 4608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2226" name="图片 46081" descr="Mo-U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0513" y="1122363"/>
            <a:ext cx="3484562" cy="2738437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52227" name="图片 46083" descr="Cr-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3355975"/>
            <a:ext cx="3738563" cy="2889250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52228" name="组合 46084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52229" name="矩形 46085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2230" name="矩形 46086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2231" name="任意多边形 46087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2232" name="直接连接符 46088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233" name="直接连接符 9"/>
          <p:cNvSpPr/>
          <p:nvPr/>
        </p:nvSpPr>
        <p:spPr>
          <a:xfrm>
            <a:off x="511175" y="66309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2234" name="图片 46082" descr="Re-C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838" y="3355975"/>
            <a:ext cx="3519487" cy="280987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2235" name="文本框 1"/>
          <p:cNvSpPr txBox="1"/>
          <p:nvPr/>
        </p:nvSpPr>
        <p:spPr>
          <a:xfrm>
            <a:off x="371475" y="6108700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图6-4干河煤中富集微量元素之间的相关性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13"/>
          <p:cNvSpPr txBox="1"/>
          <p:nvPr/>
        </p:nvSpPr>
        <p:spPr>
          <a:xfrm>
            <a:off x="6154738" y="2114550"/>
            <a:ext cx="2414587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强有机亲和元素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" name="文本框 13"/>
          <p:cNvSpPr txBox="1"/>
          <p:nvPr/>
        </p:nvSpPr>
        <p:spPr>
          <a:xfrm>
            <a:off x="415925" y="3076575"/>
            <a:ext cx="2414588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中等机亲和元素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/>
          <p:nvPr/>
        </p:nvSpPr>
        <p:spPr>
          <a:xfrm>
            <a:off x="6154738" y="3076575"/>
            <a:ext cx="2414587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弱有机亲和元素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矩形 12288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170" name="组合 12289"/>
          <p:cNvGrpSpPr/>
          <p:nvPr/>
        </p:nvGrpSpPr>
        <p:grpSpPr>
          <a:xfrm>
            <a:off x="481013" y="0"/>
            <a:ext cx="2816225" cy="1404938"/>
            <a:chOff x="-1" y="-409750"/>
            <a:chExt cx="2817185" cy="1406306"/>
          </a:xfrm>
        </p:grpSpPr>
        <p:sp>
          <p:nvSpPr>
            <p:cNvPr id="7171" name="矩形 12290"/>
            <p:cNvSpPr/>
            <p:nvPr/>
          </p:nvSpPr>
          <p:spPr>
            <a:xfrm>
              <a:off x="-1" y="-1"/>
              <a:ext cx="2817185" cy="586808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72" name="矩形 12291"/>
            <p:cNvSpPr/>
            <p:nvPr/>
          </p:nvSpPr>
          <p:spPr>
            <a:xfrm>
              <a:off x="-1" y="-409750"/>
              <a:ext cx="2817185" cy="140630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科学问题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7173" name="任意多边形 12292"/>
          <p:cNvSpPr/>
          <p:nvPr/>
        </p:nvSpPr>
        <p:spPr>
          <a:xfrm rot="-10800000" flipH="1">
            <a:off x="2673350" y="10080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74" name="直接连接符 12293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175" name="组合 12294"/>
          <p:cNvGrpSpPr/>
          <p:nvPr/>
        </p:nvGrpSpPr>
        <p:grpSpPr>
          <a:xfrm>
            <a:off x="6999288" y="4684713"/>
            <a:ext cx="722312" cy="657225"/>
            <a:chOff x="0" y="-1"/>
            <a:chExt cx="723900" cy="655639"/>
          </a:xfrm>
        </p:grpSpPr>
        <p:sp>
          <p:nvSpPr>
            <p:cNvPr id="7176" name="任意多边形 12295"/>
            <p:cNvSpPr/>
            <p:nvPr/>
          </p:nvSpPr>
          <p:spPr>
            <a:xfrm>
              <a:off x="76777" y="7937"/>
              <a:ext cx="568519" cy="623889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2890" y="21600"/>
                  </a:moveTo>
                  <a:cubicBezTo>
                    <a:pt x="8710" y="21600"/>
                    <a:pt x="8710" y="21600"/>
                    <a:pt x="8710" y="21600"/>
                  </a:cubicBezTo>
                  <a:cubicBezTo>
                    <a:pt x="3919" y="21600"/>
                    <a:pt x="0" y="18495"/>
                    <a:pt x="0" y="14699"/>
                  </a:cubicBezTo>
                  <a:cubicBezTo>
                    <a:pt x="0" y="6901"/>
                    <a:pt x="0" y="6901"/>
                    <a:pt x="0" y="6901"/>
                  </a:cubicBezTo>
                  <a:cubicBezTo>
                    <a:pt x="0" y="3105"/>
                    <a:pt x="3919" y="0"/>
                    <a:pt x="8710" y="0"/>
                  </a:cubicBezTo>
                  <a:cubicBezTo>
                    <a:pt x="12890" y="0"/>
                    <a:pt x="12890" y="0"/>
                    <a:pt x="12890" y="0"/>
                  </a:cubicBezTo>
                  <a:cubicBezTo>
                    <a:pt x="17681" y="0"/>
                    <a:pt x="21600" y="3105"/>
                    <a:pt x="21600" y="6901"/>
                  </a:cubicBezTo>
                  <a:cubicBezTo>
                    <a:pt x="21600" y="14699"/>
                    <a:pt x="21600" y="14699"/>
                    <a:pt x="21600" y="14699"/>
                  </a:cubicBezTo>
                  <a:cubicBezTo>
                    <a:pt x="21600" y="18495"/>
                    <a:pt x="17681" y="21600"/>
                    <a:pt x="12890" y="21600"/>
                  </a:cubicBezTo>
                  <a:close/>
                </a:path>
              </a:pathLst>
            </a:custGeom>
            <a:solidFill>
              <a:srgbClr val="9B9A9A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7" name="任意多边形 12296"/>
            <p:cNvSpPr/>
            <p:nvPr/>
          </p:nvSpPr>
          <p:spPr>
            <a:xfrm>
              <a:off x="0" y="-1"/>
              <a:ext cx="723900" cy="149226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9413" y="21600"/>
                  </a:moveTo>
                  <a:cubicBezTo>
                    <a:pt x="2187" y="21600"/>
                    <a:pt x="2187" y="21600"/>
                    <a:pt x="2187" y="21600"/>
                  </a:cubicBezTo>
                  <a:cubicBezTo>
                    <a:pt x="1025" y="21600"/>
                    <a:pt x="0" y="17568"/>
                    <a:pt x="0" y="12384"/>
                  </a:cubicBezTo>
                  <a:cubicBezTo>
                    <a:pt x="0" y="9216"/>
                    <a:pt x="0" y="9216"/>
                    <a:pt x="0" y="9216"/>
                  </a:cubicBezTo>
                  <a:cubicBezTo>
                    <a:pt x="0" y="4320"/>
                    <a:pt x="1025" y="0"/>
                    <a:pt x="2187" y="0"/>
                  </a:cubicBezTo>
                  <a:cubicBezTo>
                    <a:pt x="19413" y="0"/>
                    <a:pt x="19413" y="0"/>
                    <a:pt x="19413" y="0"/>
                  </a:cubicBezTo>
                  <a:cubicBezTo>
                    <a:pt x="20575" y="0"/>
                    <a:pt x="21600" y="4320"/>
                    <a:pt x="21600" y="9216"/>
                  </a:cubicBezTo>
                  <a:cubicBezTo>
                    <a:pt x="21600" y="12384"/>
                    <a:pt x="21600" y="12384"/>
                    <a:pt x="21600" y="12384"/>
                  </a:cubicBezTo>
                  <a:cubicBezTo>
                    <a:pt x="21600" y="17568"/>
                    <a:pt x="20575" y="21600"/>
                    <a:pt x="19413" y="21600"/>
                  </a:cubicBezTo>
                  <a:close/>
                </a:path>
              </a:pathLst>
            </a:custGeom>
            <a:solidFill>
              <a:srgbClr val="CDCCCC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8" name="任意多边形 12297"/>
            <p:cNvSpPr/>
            <p:nvPr/>
          </p:nvSpPr>
          <p:spPr>
            <a:xfrm>
              <a:off x="0" y="204787"/>
              <a:ext cx="723900" cy="150814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9413" y="21600"/>
                  </a:moveTo>
                  <a:cubicBezTo>
                    <a:pt x="2187" y="21600"/>
                    <a:pt x="2187" y="21600"/>
                    <a:pt x="2187" y="21600"/>
                  </a:cubicBezTo>
                  <a:cubicBezTo>
                    <a:pt x="1025" y="21600"/>
                    <a:pt x="0" y="17568"/>
                    <a:pt x="0" y="12384"/>
                  </a:cubicBezTo>
                  <a:cubicBezTo>
                    <a:pt x="0" y="9216"/>
                    <a:pt x="0" y="9216"/>
                    <a:pt x="0" y="9216"/>
                  </a:cubicBezTo>
                  <a:cubicBezTo>
                    <a:pt x="0" y="4320"/>
                    <a:pt x="1025" y="0"/>
                    <a:pt x="2187" y="0"/>
                  </a:cubicBezTo>
                  <a:cubicBezTo>
                    <a:pt x="19413" y="0"/>
                    <a:pt x="19413" y="0"/>
                    <a:pt x="19413" y="0"/>
                  </a:cubicBezTo>
                  <a:cubicBezTo>
                    <a:pt x="20575" y="0"/>
                    <a:pt x="21600" y="4320"/>
                    <a:pt x="21600" y="9216"/>
                  </a:cubicBezTo>
                  <a:cubicBezTo>
                    <a:pt x="21600" y="12384"/>
                    <a:pt x="21600" y="12384"/>
                    <a:pt x="21600" y="12384"/>
                  </a:cubicBezTo>
                  <a:cubicBezTo>
                    <a:pt x="21600" y="17568"/>
                    <a:pt x="20575" y="21600"/>
                    <a:pt x="19413" y="21600"/>
                  </a:cubicBezTo>
                  <a:close/>
                </a:path>
              </a:pathLst>
            </a:custGeom>
            <a:solidFill>
              <a:srgbClr val="CDCCCC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任意多边形 12298"/>
            <p:cNvSpPr/>
            <p:nvPr/>
          </p:nvSpPr>
          <p:spPr>
            <a:xfrm>
              <a:off x="0" y="404812"/>
              <a:ext cx="723900" cy="149226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9413" y="21600"/>
                  </a:moveTo>
                  <a:cubicBezTo>
                    <a:pt x="2187" y="21600"/>
                    <a:pt x="2187" y="21600"/>
                    <a:pt x="2187" y="21600"/>
                  </a:cubicBezTo>
                  <a:cubicBezTo>
                    <a:pt x="1025" y="21600"/>
                    <a:pt x="0" y="17280"/>
                    <a:pt x="0" y="12384"/>
                  </a:cubicBezTo>
                  <a:cubicBezTo>
                    <a:pt x="0" y="9216"/>
                    <a:pt x="0" y="9216"/>
                    <a:pt x="0" y="9216"/>
                  </a:cubicBezTo>
                  <a:cubicBezTo>
                    <a:pt x="0" y="4320"/>
                    <a:pt x="1025" y="0"/>
                    <a:pt x="2187" y="0"/>
                  </a:cubicBezTo>
                  <a:cubicBezTo>
                    <a:pt x="19413" y="0"/>
                    <a:pt x="19413" y="0"/>
                    <a:pt x="19413" y="0"/>
                  </a:cubicBezTo>
                  <a:cubicBezTo>
                    <a:pt x="20575" y="0"/>
                    <a:pt x="21600" y="4320"/>
                    <a:pt x="21600" y="9216"/>
                  </a:cubicBezTo>
                  <a:cubicBezTo>
                    <a:pt x="21600" y="12384"/>
                    <a:pt x="21600" y="12384"/>
                    <a:pt x="21600" y="12384"/>
                  </a:cubicBezTo>
                  <a:cubicBezTo>
                    <a:pt x="21600" y="17280"/>
                    <a:pt x="20575" y="21600"/>
                    <a:pt x="19413" y="21600"/>
                  </a:cubicBezTo>
                  <a:close/>
                </a:path>
              </a:pathLst>
            </a:custGeom>
            <a:solidFill>
              <a:srgbClr val="CDCCCC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0" name="任意多边形 12299"/>
            <p:cNvSpPr/>
            <p:nvPr/>
          </p:nvSpPr>
          <p:spPr>
            <a:xfrm>
              <a:off x="294313" y="631824"/>
              <a:ext cx="133448" cy="23814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0" y="0"/>
                  </a:moveTo>
                  <a:cubicBezTo>
                    <a:pt x="1490" y="12600"/>
                    <a:pt x="5586" y="21600"/>
                    <a:pt x="10800" y="21600"/>
                  </a:cubicBezTo>
                  <a:cubicBezTo>
                    <a:pt x="16014" y="21600"/>
                    <a:pt x="20110" y="126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5A62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181" name="任意多边形 12300"/>
          <p:cNvSpPr/>
          <p:nvPr/>
        </p:nvSpPr>
        <p:spPr>
          <a:xfrm>
            <a:off x="6586538" y="2881313"/>
            <a:ext cx="1549400" cy="7397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21600" y="21600"/>
                </a:moveTo>
                <a:cubicBezTo>
                  <a:pt x="21350" y="9548"/>
                  <a:pt x="16603" y="0"/>
                  <a:pt x="10800" y="0"/>
                </a:cubicBezTo>
                <a:cubicBezTo>
                  <a:pt x="4997" y="0"/>
                  <a:pt x="250" y="9548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74B4B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82" name="任意多边形 12301"/>
          <p:cNvSpPr/>
          <p:nvPr/>
        </p:nvSpPr>
        <p:spPr>
          <a:xfrm>
            <a:off x="6834188" y="4391025"/>
            <a:ext cx="1063625" cy="29051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0"/>
                </a:moveTo>
                <a:cubicBezTo>
                  <a:pt x="2250" y="7356"/>
                  <a:pt x="4331" y="15762"/>
                  <a:pt x="4556" y="21600"/>
                </a:cubicBezTo>
                <a:cubicBezTo>
                  <a:pt x="9731" y="21600"/>
                  <a:pt x="9731" y="21600"/>
                  <a:pt x="9731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869" y="21600"/>
                  <a:pt x="11869" y="21600"/>
                  <a:pt x="11869" y="21600"/>
                </a:cubicBezTo>
                <a:cubicBezTo>
                  <a:pt x="17044" y="21600"/>
                  <a:pt x="17044" y="21600"/>
                  <a:pt x="17044" y="21600"/>
                </a:cubicBezTo>
                <a:cubicBezTo>
                  <a:pt x="17269" y="15762"/>
                  <a:pt x="19350" y="7356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74B4B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83" name="任意多边形 12302"/>
          <p:cNvSpPr/>
          <p:nvPr/>
        </p:nvSpPr>
        <p:spPr>
          <a:xfrm>
            <a:off x="7134225" y="2451100"/>
            <a:ext cx="96838" cy="34131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0882" h="21390">
                <a:moveTo>
                  <a:pt x="17006" y="21371"/>
                </a:moveTo>
                <a:cubicBezTo>
                  <a:pt x="17006" y="21371"/>
                  <a:pt x="17006" y="21371"/>
                  <a:pt x="17006" y="21371"/>
                </a:cubicBezTo>
                <a:cubicBezTo>
                  <a:pt x="14465" y="21495"/>
                  <a:pt x="11923" y="20998"/>
                  <a:pt x="11500" y="20254"/>
                </a:cubicBezTo>
                <a:cubicBezTo>
                  <a:pt x="65" y="1633"/>
                  <a:pt x="65" y="1633"/>
                  <a:pt x="65" y="1633"/>
                </a:cubicBezTo>
                <a:cubicBezTo>
                  <a:pt x="-359" y="888"/>
                  <a:pt x="1335" y="143"/>
                  <a:pt x="4300" y="19"/>
                </a:cubicBezTo>
                <a:cubicBezTo>
                  <a:pt x="4300" y="19"/>
                  <a:pt x="4300" y="19"/>
                  <a:pt x="4300" y="19"/>
                </a:cubicBezTo>
                <a:cubicBezTo>
                  <a:pt x="6841" y="-105"/>
                  <a:pt x="9382" y="392"/>
                  <a:pt x="9806" y="1136"/>
                </a:cubicBezTo>
                <a:cubicBezTo>
                  <a:pt x="20817" y="19757"/>
                  <a:pt x="20817" y="19757"/>
                  <a:pt x="20817" y="19757"/>
                </a:cubicBezTo>
                <a:cubicBezTo>
                  <a:pt x="21241" y="20502"/>
                  <a:pt x="19547" y="21247"/>
                  <a:pt x="17006" y="21371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84" name="任意多边形 12303"/>
          <p:cNvSpPr/>
          <p:nvPr/>
        </p:nvSpPr>
        <p:spPr>
          <a:xfrm>
            <a:off x="6750050" y="2590800"/>
            <a:ext cx="196850" cy="306388"/>
          </a:xfrm>
          <a:custGeom>
            <a:avLst/>
            <a:gdLst/>
            <a:ahLst/>
            <a:cxnLst>
              <a:cxn ang="0">
                <a:pos x="10803" y="10780"/>
              </a:cxn>
              <a:cxn ang="0">
                <a:pos x="10803" y="10780"/>
              </a:cxn>
              <a:cxn ang="0">
                <a:pos x="10803" y="10780"/>
              </a:cxn>
              <a:cxn ang="0">
                <a:pos x="10803" y="10780"/>
              </a:cxn>
            </a:cxnLst>
            <a:pathLst>
              <a:path w="20920" h="21116">
                <a:moveTo>
                  <a:pt x="19775" y="20831"/>
                </a:moveTo>
                <a:cubicBezTo>
                  <a:pt x="19775" y="20831"/>
                  <a:pt x="19775" y="20831"/>
                  <a:pt x="19775" y="20831"/>
                </a:cubicBezTo>
                <a:cubicBezTo>
                  <a:pt x="18504" y="21378"/>
                  <a:pt x="17022" y="21105"/>
                  <a:pt x="16386" y="20284"/>
                </a:cubicBezTo>
                <a:cubicBezTo>
                  <a:pt x="292" y="2375"/>
                  <a:pt x="292" y="2375"/>
                  <a:pt x="292" y="2375"/>
                </a:cubicBezTo>
                <a:cubicBezTo>
                  <a:pt x="-343" y="1692"/>
                  <a:pt x="81" y="735"/>
                  <a:pt x="1351" y="188"/>
                </a:cubicBezTo>
                <a:cubicBezTo>
                  <a:pt x="1351" y="188"/>
                  <a:pt x="1351" y="188"/>
                  <a:pt x="1351" y="188"/>
                </a:cubicBezTo>
                <a:cubicBezTo>
                  <a:pt x="2410" y="-222"/>
                  <a:pt x="3892" y="51"/>
                  <a:pt x="4528" y="872"/>
                </a:cubicBezTo>
                <a:cubicBezTo>
                  <a:pt x="20622" y="18781"/>
                  <a:pt x="20622" y="18781"/>
                  <a:pt x="20622" y="18781"/>
                </a:cubicBezTo>
                <a:cubicBezTo>
                  <a:pt x="21257" y="19464"/>
                  <a:pt x="20833" y="20421"/>
                  <a:pt x="19775" y="20831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85" name="任意多边形 12304"/>
          <p:cNvSpPr/>
          <p:nvPr/>
        </p:nvSpPr>
        <p:spPr>
          <a:xfrm>
            <a:off x="7488238" y="2451100"/>
            <a:ext cx="96837" cy="341313"/>
          </a:xfrm>
          <a:custGeom>
            <a:avLst/>
            <a:gdLst/>
            <a:ahLst/>
            <a:cxnLst>
              <a:cxn ang="0">
                <a:pos x="10949" y="10800"/>
              </a:cxn>
              <a:cxn ang="0">
                <a:pos x="10949" y="10800"/>
              </a:cxn>
              <a:cxn ang="0">
                <a:pos x="10949" y="10800"/>
              </a:cxn>
              <a:cxn ang="0">
                <a:pos x="10949" y="10800"/>
              </a:cxn>
            </a:cxnLst>
            <a:pathLst>
              <a:path w="20584" h="21390">
                <a:moveTo>
                  <a:pt x="4002" y="21371"/>
                </a:moveTo>
                <a:cubicBezTo>
                  <a:pt x="4002" y="21371"/>
                  <a:pt x="4002" y="21371"/>
                  <a:pt x="4002" y="21371"/>
                </a:cubicBezTo>
                <a:cubicBezTo>
                  <a:pt x="1461" y="21247"/>
                  <a:pt x="-657" y="20502"/>
                  <a:pt x="190" y="19757"/>
                </a:cubicBezTo>
                <a:cubicBezTo>
                  <a:pt x="11202" y="1136"/>
                  <a:pt x="11202" y="1136"/>
                  <a:pt x="11202" y="1136"/>
                </a:cubicBezTo>
                <a:cubicBezTo>
                  <a:pt x="11625" y="392"/>
                  <a:pt x="14167" y="-105"/>
                  <a:pt x="16708" y="19"/>
                </a:cubicBezTo>
                <a:cubicBezTo>
                  <a:pt x="16708" y="19"/>
                  <a:pt x="16708" y="19"/>
                  <a:pt x="16708" y="19"/>
                </a:cubicBezTo>
                <a:cubicBezTo>
                  <a:pt x="19249" y="143"/>
                  <a:pt x="20943" y="888"/>
                  <a:pt x="20519" y="1633"/>
                </a:cubicBezTo>
                <a:cubicBezTo>
                  <a:pt x="9508" y="20254"/>
                  <a:pt x="9508" y="20254"/>
                  <a:pt x="9508" y="20254"/>
                </a:cubicBezTo>
                <a:cubicBezTo>
                  <a:pt x="9084" y="20998"/>
                  <a:pt x="6543" y="21495"/>
                  <a:pt x="4002" y="21371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86" name="任意多边形 12305"/>
          <p:cNvSpPr/>
          <p:nvPr/>
        </p:nvSpPr>
        <p:spPr>
          <a:xfrm>
            <a:off x="7772400" y="2590800"/>
            <a:ext cx="196850" cy="306388"/>
          </a:xfrm>
          <a:custGeom>
            <a:avLst/>
            <a:gdLst/>
            <a:ahLst/>
            <a:cxnLst>
              <a:cxn ang="0">
                <a:pos x="10800" y="10780"/>
              </a:cxn>
              <a:cxn ang="0">
                <a:pos x="10800" y="10780"/>
              </a:cxn>
              <a:cxn ang="0">
                <a:pos x="10800" y="10780"/>
              </a:cxn>
              <a:cxn ang="0">
                <a:pos x="10800" y="10780"/>
              </a:cxn>
            </a:cxnLst>
            <a:pathLst>
              <a:path w="21018" h="21116">
                <a:moveTo>
                  <a:pt x="1206" y="20831"/>
                </a:moveTo>
                <a:cubicBezTo>
                  <a:pt x="1206" y="20831"/>
                  <a:pt x="1206" y="20831"/>
                  <a:pt x="1206" y="20831"/>
                </a:cubicBezTo>
                <a:cubicBezTo>
                  <a:pt x="-77" y="20421"/>
                  <a:pt x="-291" y="19464"/>
                  <a:pt x="351" y="18781"/>
                </a:cubicBezTo>
                <a:cubicBezTo>
                  <a:pt x="16390" y="872"/>
                  <a:pt x="16390" y="872"/>
                  <a:pt x="16390" y="872"/>
                </a:cubicBezTo>
                <a:cubicBezTo>
                  <a:pt x="17246" y="51"/>
                  <a:pt x="18743" y="-222"/>
                  <a:pt x="19812" y="188"/>
                </a:cubicBezTo>
                <a:cubicBezTo>
                  <a:pt x="19812" y="188"/>
                  <a:pt x="19812" y="188"/>
                  <a:pt x="19812" y="188"/>
                </a:cubicBezTo>
                <a:cubicBezTo>
                  <a:pt x="21095" y="735"/>
                  <a:pt x="21309" y="1692"/>
                  <a:pt x="20667" y="2375"/>
                </a:cubicBezTo>
                <a:cubicBezTo>
                  <a:pt x="4628" y="20284"/>
                  <a:pt x="4628" y="20284"/>
                  <a:pt x="4628" y="20284"/>
                </a:cubicBezTo>
                <a:cubicBezTo>
                  <a:pt x="3772" y="21105"/>
                  <a:pt x="2275" y="21378"/>
                  <a:pt x="1206" y="20831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87" name="任意多边形 12306"/>
          <p:cNvSpPr/>
          <p:nvPr/>
        </p:nvSpPr>
        <p:spPr>
          <a:xfrm>
            <a:off x="8004175" y="2851150"/>
            <a:ext cx="277813" cy="241300"/>
          </a:xfrm>
          <a:custGeom>
            <a:avLst/>
            <a:gdLst/>
            <a:ahLst/>
            <a:cxnLst>
              <a:cxn ang="0">
                <a:pos x="10800" y="10807"/>
              </a:cxn>
              <a:cxn ang="0">
                <a:pos x="10800" y="10807"/>
              </a:cxn>
              <a:cxn ang="0">
                <a:pos x="10800" y="10807"/>
              </a:cxn>
              <a:cxn ang="0">
                <a:pos x="10800" y="10807"/>
              </a:cxn>
            </a:cxnLst>
            <a:pathLst>
              <a:path w="21134" h="21076">
                <a:moveTo>
                  <a:pt x="375" y="20453"/>
                </a:moveTo>
                <a:cubicBezTo>
                  <a:pt x="375" y="20453"/>
                  <a:pt x="375" y="20453"/>
                  <a:pt x="375" y="20453"/>
                </a:cubicBezTo>
                <a:cubicBezTo>
                  <a:pt x="-233" y="19575"/>
                  <a:pt x="-81" y="18346"/>
                  <a:pt x="680" y="17468"/>
                </a:cubicBezTo>
                <a:cubicBezTo>
                  <a:pt x="18325" y="433"/>
                  <a:pt x="18325" y="433"/>
                  <a:pt x="18325" y="433"/>
                </a:cubicBezTo>
                <a:cubicBezTo>
                  <a:pt x="19085" y="-269"/>
                  <a:pt x="20150" y="-93"/>
                  <a:pt x="20759" y="785"/>
                </a:cubicBezTo>
                <a:cubicBezTo>
                  <a:pt x="20759" y="785"/>
                  <a:pt x="20759" y="785"/>
                  <a:pt x="20759" y="785"/>
                </a:cubicBezTo>
                <a:cubicBezTo>
                  <a:pt x="21367" y="1487"/>
                  <a:pt x="21215" y="2892"/>
                  <a:pt x="20454" y="3594"/>
                </a:cubicBezTo>
                <a:cubicBezTo>
                  <a:pt x="2809" y="20629"/>
                  <a:pt x="2809" y="20629"/>
                  <a:pt x="2809" y="20629"/>
                </a:cubicBezTo>
                <a:cubicBezTo>
                  <a:pt x="2201" y="21331"/>
                  <a:pt x="984" y="21155"/>
                  <a:pt x="375" y="20453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88" name="任意多边形 12307"/>
          <p:cNvSpPr/>
          <p:nvPr/>
        </p:nvSpPr>
        <p:spPr>
          <a:xfrm>
            <a:off x="6438900" y="2851150"/>
            <a:ext cx="276225" cy="241300"/>
          </a:xfrm>
          <a:custGeom>
            <a:avLst/>
            <a:gdLst/>
            <a:ahLst/>
            <a:cxnLst>
              <a:cxn ang="0">
                <a:pos x="10800" y="10807"/>
              </a:cxn>
              <a:cxn ang="0">
                <a:pos x="10800" y="10807"/>
              </a:cxn>
              <a:cxn ang="0">
                <a:pos x="10800" y="10807"/>
              </a:cxn>
              <a:cxn ang="0">
                <a:pos x="10800" y="10807"/>
              </a:cxn>
            </a:cxnLst>
            <a:pathLst>
              <a:path w="21259" h="21076">
                <a:moveTo>
                  <a:pt x="20816" y="20453"/>
                </a:moveTo>
                <a:cubicBezTo>
                  <a:pt x="20816" y="20453"/>
                  <a:pt x="20816" y="20453"/>
                  <a:pt x="20816" y="20453"/>
                </a:cubicBezTo>
                <a:cubicBezTo>
                  <a:pt x="20203" y="21155"/>
                  <a:pt x="19131" y="21331"/>
                  <a:pt x="18365" y="20629"/>
                </a:cubicBezTo>
                <a:cubicBezTo>
                  <a:pt x="595" y="3594"/>
                  <a:pt x="595" y="3594"/>
                  <a:pt x="595" y="3594"/>
                </a:cubicBezTo>
                <a:cubicBezTo>
                  <a:pt x="-171" y="2892"/>
                  <a:pt x="-171" y="1487"/>
                  <a:pt x="442" y="785"/>
                </a:cubicBezTo>
                <a:cubicBezTo>
                  <a:pt x="442" y="785"/>
                  <a:pt x="442" y="785"/>
                  <a:pt x="442" y="785"/>
                </a:cubicBezTo>
                <a:cubicBezTo>
                  <a:pt x="1055" y="-93"/>
                  <a:pt x="2127" y="-269"/>
                  <a:pt x="2893" y="433"/>
                </a:cubicBezTo>
                <a:cubicBezTo>
                  <a:pt x="20663" y="17468"/>
                  <a:pt x="20663" y="17468"/>
                  <a:pt x="20663" y="17468"/>
                </a:cubicBezTo>
                <a:cubicBezTo>
                  <a:pt x="21429" y="18346"/>
                  <a:pt x="21429" y="19575"/>
                  <a:pt x="20816" y="20453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89" name="矩形 12308"/>
          <p:cNvSpPr/>
          <p:nvPr/>
        </p:nvSpPr>
        <p:spPr>
          <a:xfrm>
            <a:off x="6602413" y="3821113"/>
            <a:ext cx="1530350" cy="36988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anchor="t">
            <a:spAutoFit/>
          </a:bodyPr>
          <a:p>
            <a:pPr lvl="0" indent="0" algn="ctr" hangingPunct="0"/>
            <a:r>
              <a:rPr lang="en-US" altLang="zh-CN">
                <a:solidFill>
                  <a:srgbClr val="D74B4B"/>
                </a:solidFill>
                <a:latin typeface="Segoe UI" panose="020B0502040204020203" charset="0"/>
                <a:ea typeface="Segoe UI" panose="020B0502040204020203" charset="0"/>
                <a:sym typeface="Segoe UI" panose="020B0502040204020203" charset="0"/>
              </a:rPr>
              <a:t>TEXTE HERE</a:t>
            </a:r>
            <a:endParaRPr lang="en-US" altLang="zh-CN">
              <a:latin typeface="Segoe UI" panose="020B0502040204020203" charset="0"/>
              <a:ea typeface="Segoe UI" panose="020B0502040204020203" charset="0"/>
              <a:sym typeface="Segoe UI" panose="020B0502040204020203" charset="0"/>
            </a:endParaRPr>
          </a:p>
        </p:txBody>
      </p:sp>
      <p:sp>
        <p:nvSpPr>
          <p:cNvPr id="7190" name="文本占位符 12309"/>
          <p:cNvSpPr/>
          <p:nvPr>
            <p:ph type="body"/>
          </p:nvPr>
        </p:nvSpPr>
        <p:spPr>
          <a:xfrm>
            <a:off x="485775" y="2149475"/>
            <a:ext cx="6067425" cy="3371850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320675" lvl="0" indent="-320675">
              <a:lnSpc>
                <a:spcPct val="70000"/>
              </a:lnSpc>
              <a:spcBef>
                <a:spcPts val="640"/>
              </a:spcBef>
              <a:buChar char="•"/>
            </a:pPr>
            <a:endParaRPr lang="en-US" altLang="zh-CN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 marL="320675" lvl="0" indent="-320675">
              <a:lnSpc>
                <a:spcPct val="120000"/>
              </a:lnSpc>
              <a:spcBef>
                <a:spcPts val="640"/>
              </a:spcBef>
              <a:buChar char="•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干河煤的成煤环境</a:t>
            </a:r>
            <a:endParaRPr lang="zh-CN" altLang="en-US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 marL="320675" lvl="0" indent="-320675">
              <a:lnSpc>
                <a:spcPct val="120000"/>
              </a:lnSpc>
              <a:spcBef>
                <a:spcPts val="640"/>
              </a:spcBef>
              <a:buChar char="•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干河煤微量元素赋存状态及富集成因</a:t>
            </a:r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4502150" y="2438400"/>
            <a:ext cx="554038" cy="887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4800">
                <a:solidFill>
                  <a:srgbClr val="C00000"/>
                </a:solidFill>
                <a:latin typeface="Arial Black" panose="020B0A04020102020204" charset="0"/>
                <a:ea typeface="Arial" panose="020B0604020202020204" pitchFamily="34" charset="0"/>
                <a:sym typeface="Arial" panose="020B0604020202020204" pitchFamily="34" charset="0"/>
              </a:rPr>
              <a:t>?</a:t>
            </a:r>
            <a:endParaRPr lang="en-US" altLang="zh-CN" sz="4800">
              <a:solidFill>
                <a:srgbClr val="C00000"/>
              </a:solidFill>
              <a:latin typeface="Arial Black" panose="020B0A0402010202020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73350" y="3716338"/>
            <a:ext cx="555625" cy="887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4800">
                <a:solidFill>
                  <a:srgbClr val="C00000"/>
                </a:solidFill>
                <a:latin typeface="Arial Black" panose="020B0A04020102020204" charset="0"/>
                <a:ea typeface="Arial" panose="020B0604020202020204" pitchFamily="34" charset="0"/>
                <a:sym typeface="Arial" panose="020B0604020202020204" pitchFamily="34" charset="0"/>
              </a:rPr>
              <a:t>?</a:t>
            </a:r>
            <a:endParaRPr lang="en-US" altLang="zh-CN" sz="4800">
              <a:solidFill>
                <a:srgbClr val="C00000"/>
              </a:solidFill>
              <a:latin typeface="Arial Black" panose="020B0A0402010202020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矩形 49152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3250" name="图片 49153" descr="Cd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88" y="1862138"/>
            <a:ext cx="8418512" cy="3379787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53251" name="组合 49154"/>
          <p:cNvGrpSpPr/>
          <p:nvPr/>
        </p:nvGrpSpPr>
        <p:grpSpPr>
          <a:xfrm>
            <a:off x="465138" y="-358775"/>
            <a:ext cx="3387725" cy="2090738"/>
            <a:chOff x="-1" y="-609800"/>
            <a:chExt cx="4192604" cy="2092899"/>
          </a:xfrm>
        </p:grpSpPr>
        <p:sp>
          <p:nvSpPr>
            <p:cNvPr id="53252" name="矩形 49155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3253" name="矩形 49156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3254" name="任意多边形 49157"/>
          <p:cNvSpPr/>
          <p:nvPr/>
        </p:nvSpPr>
        <p:spPr>
          <a:xfrm rot="-10800000" flipH="1">
            <a:off x="3209925" y="1122363"/>
            <a:ext cx="642938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3255" name="直接连接符 49158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256" name="文本框 1"/>
          <p:cNvSpPr txBox="1"/>
          <p:nvPr/>
        </p:nvSpPr>
        <p:spPr>
          <a:xfrm>
            <a:off x="404813" y="5599113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图6-6干河煤中SEM-EDS下Cd的赋存状态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53257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图片 50182" descr="V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013" y="1122363"/>
            <a:ext cx="5707062" cy="42608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4274" name="矩形 50176"/>
          <p:cNvSpPr/>
          <p:nvPr/>
        </p:nvSpPr>
        <p:spPr>
          <a:xfrm>
            <a:off x="70866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4275" name="组合 50177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54276" name="矩形 50178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277" name="矩形 50179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4278" name="任意多边形 50180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4279" name="直接连接符 50181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280" name="文本框 1"/>
          <p:cNvSpPr txBox="1"/>
          <p:nvPr/>
        </p:nvSpPr>
        <p:spPr>
          <a:xfrm>
            <a:off x="461963" y="5253038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图6-7干河煤有机质中的SEM-EDS结果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54281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矩形 5120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5298" name="图片 51201" descr="屏幕快照 2017-06-06 下午4.48.4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488" y="1409700"/>
            <a:ext cx="5815012" cy="4181475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55299" name="组合 51202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55300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5301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5302" name="任意多边形 51205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5303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304" name="文本框 1"/>
          <p:cNvSpPr txBox="1"/>
          <p:nvPr/>
        </p:nvSpPr>
        <p:spPr>
          <a:xfrm>
            <a:off x="461963" y="5591175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图6-8干河煤有机质中的SEM-EDS结果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55305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矩形 52224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50875" y="2181225"/>
          <a:ext cx="7915275" cy="3722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430"/>
                <a:gridCol w="679450"/>
                <a:gridCol w="799465"/>
                <a:gridCol w="781050"/>
                <a:gridCol w="806450"/>
                <a:gridCol w="845820"/>
                <a:gridCol w="732155"/>
                <a:gridCol w="915670"/>
                <a:gridCol w="946150"/>
              </a:tblGrid>
              <a:tr h="3556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Si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Al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K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Mg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-0.13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-0.35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-0.85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-0.81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-0.54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-0.47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-0.09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O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-0.70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0.24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0.40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0.40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-0.12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-0.05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-0.10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0.25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Si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0.96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0.80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-0.11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Al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0.68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-0.14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K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0.57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-0.10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Mg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-0.28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50800" vert="horz" anchor="ctr" anchorCtr="0"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454" name="任意多边形 51205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6455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6456" name="组合 51202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56457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6458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6459" name="文本框 12"/>
          <p:cNvSpPr txBox="1"/>
          <p:nvPr/>
        </p:nvSpPr>
        <p:spPr>
          <a:xfrm>
            <a:off x="1176338" y="1731963"/>
            <a:ext cx="6875462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表6-1 干河煤有机质中的SEM-EDS结果中各元素之间的相关性分析</a:t>
            </a:r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73563" y="2544763"/>
            <a:ext cx="4076700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5259388" y="3735388"/>
            <a:ext cx="2214563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6026150" y="4179888"/>
            <a:ext cx="1447800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6873875" y="4613275"/>
            <a:ext cx="600075" cy="3381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6464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4" grpId="0" bldLvl="0" animBg="1"/>
      <p:bldP spid="5" grpId="0" bldLvl="0" animBg="1"/>
      <p:bldP spid="6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矩形 52224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50875" y="2181225"/>
          <a:ext cx="8008938" cy="2416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725"/>
                <a:gridCol w="898525"/>
                <a:gridCol w="1057910"/>
                <a:gridCol w="1033780"/>
                <a:gridCol w="1066800"/>
                <a:gridCol w="1118870"/>
                <a:gridCol w="969010"/>
              </a:tblGrid>
              <a:tr h="3556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Sample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Re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Mo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U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Cr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V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Cd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Co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0.88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0.77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0.68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0.79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0.75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0.98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Ni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0.86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0.80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0.89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0.82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0.96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</a:tr>
              <a:tr h="39624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Cu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0.56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0.73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0.57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0.74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0.66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0.85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Zn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0.55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0.16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0.01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0.52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3561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Tl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0.37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0.48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0.40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0.61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0.60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400" b="0" u="none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0.54</a:t>
                      </a:r>
                      <a:endParaRPr lang="en-US" altLang="zh-CN" sz="1400" b="0" u="none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vert="horz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7420" name="任意多边形 51205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21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7422" name="组合 51202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57423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424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7425" name="文本框 12"/>
          <p:cNvSpPr txBox="1"/>
          <p:nvPr/>
        </p:nvSpPr>
        <p:spPr>
          <a:xfrm>
            <a:off x="1176338" y="1731963"/>
            <a:ext cx="6646862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表6-2干河煤中Re-Mo-U-Cr-V-Cd与Co-Ni-Cu-Zn-Tl的相关性分析</a:t>
            </a:r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76525" y="2565400"/>
            <a:ext cx="631825" cy="3683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4765675" y="2908300"/>
            <a:ext cx="549275" cy="3905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5770563" y="2908300"/>
            <a:ext cx="590550" cy="3921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6848475" y="2908300"/>
            <a:ext cx="600075" cy="39211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矩形 2"/>
          <p:cNvSpPr/>
          <p:nvPr/>
        </p:nvSpPr>
        <p:spPr>
          <a:xfrm>
            <a:off x="3602038" y="2908300"/>
            <a:ext cx="631825" cy="39052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" name="矩形 7"/>
          <p:cNvSpPr/>
          <p:nvPr/>
        </p:nvSpPr>
        <p:spPr>
          <a:xfrm>
            <a:off x="7883525" y="2565400"/>
            <a:ext cx="600075" cy="3683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7432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4" grpId="0" bldLvl="0" animBg="1"/>
      <p:bldP spid="5" grpId="0" bldLvl="0" animBg="1"/>
      <p:bldP spid="6" grpId="0" bldLvl="0" animBg="1"/>
      <p:bldP spid="3" grpId="0" bldLvl="0" animBg="1"/>
      <p:bldP spid="8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矩形 54272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8370" name="图片 54273" descr="Co.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1854200"/>
            <a:ext cx="8712200" cy="361632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8371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372" name="任意多边形 51205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8373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8374" name="组合 51202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58375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376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8377" name="文本框 1"/>
          <p:cNvSpPr txBox="1"/>
          <p:nvPr/>
        </p:nvSpPr>
        <p:spPr>
          <a:xfrm>
            <a:off x="461963" y="5591175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图6-9干河煤中Co在SEM-EDS下的赋存状态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矩形 5632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9394" name="图片 56321" descr="Ni.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963" y="1679575"/>
            <a:ext cx="8272462" cy="37893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9395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9396" name="任意多边形 51205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397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9398" name="组合 51202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59399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9400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59401" name="文本框 1"/>
          <p:cNvSpPr txBox="1"/>
          <p:nvPr/>
        </p:nvSpPr>
        <p:spPr>
          <a:xfrm>
            <a:off x="461963" y="5591175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图6-10干河煤有机质中的SEM-EDS结果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矩形 48128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0418" name="组合 48129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60419" name="矩形 48130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420" name="矩形 48131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60421" name="任意多边形 48132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0422" name="直接连接符 48133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0423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0424" name="文本框 2"/>
          <p:cNvSpPr txBox="1"/>
          <p:nvPr/>
        </p:nvSpPr>
        <p:spPr>
          <a:xfrm>
            <a:off x="536575" y="1628775"/>
            <a:ext cx="8174038" cy="4070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、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依据干河煤中微量元素与灰分的相关性，Re、Mo、U、Cr、V和Cd均为有机亲和元素，主要受控因素为还原环境和有机质含量，特别是对于Re、U和V，为典型的变价态元素。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lvl="0" indent="0"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、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Re和Cd均属于弱有机亲和元素，但相比之下Cd与有机质的关系更为密切，可能与有机硫有关，Re和Cd均由可能与有机质中的微细粒铝硅酸盐矿物有关。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lvl="0" indent="0"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、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Cr和V均属于中等有机亲和元素，两者均主要赋存在有机质中，且在TEM-EDS中发现了Cr和V在与有机质紧密结合的纳米矿物中赋存。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lvl="0" indent="0"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、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Mo和U均属于强有机亲和元素，两者均主要赋存于有机质中，且倾向于与有机元素产生较强的结合。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lvl="0" indent="0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图片 6144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9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1442" name="文本占位符 6145"/>
          <p:cNvSpPr/>
          <p:nvPr>
            <p:ph type="body"/>
          </p:nvPr>
        </p:nvSpPr>
        <p:spPr>
          <a:xfrm>
            <a:off x="1158875" y="1568450"/>
            <a:ext cx="7073900" cy="473233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选题目的及意义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科学问题的提出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研究思路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研究区地质背景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煤质及煤岩特征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常量元素及矿物学特征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zh-CN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元素地球化学特征</a:t>
            </a:r>
            <a:endParaRPr lang="zh-CN" altLang="zh-CN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微量元素富集特征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微量元素的赋存状态及富集成因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纳米矿物特征及部分微量元素的富集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61443" name="直接连接符 6146"/>
          <p:cNvSpPr/>
          <p:nvPr/>
        </p:nvSpPr>
        <p:spPr>
          <a:xfrm>
            <a:off x="484188" y="12271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1444" name="组合 6147"/>
          <p:cNvGrpSpPr/>
          <p:nvPr/>
        </p:nvGrpSpPr>
        <p:grpSpPr>
          <a:xfrm>
            <a:off x="493713" y="49213"/>
            <a:ext cx="2640012" cy="1316037"/>
            <a:chOff x="-1" y="-383835"/>
            <a:chExt cx="2639008" cy="1317362"/>
          </a:xfrm>
        </p:grpSpPr>
        <p:sp>
          <p:nvSpPr>
            <p:cNvPr id="61445" name="矩形 6148"/>
            <p:cNvSpPr/>
            <p:nvPr/>
          </p:nvSpPr>
          <p:spPr>
            <a:xfrm>
              <a:off x="-1" y="-1"/>
              <a:ext cx="2639008" cy="549694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1446" name="矩形 6149"/>
            <p:cNvSpPr/>
            <p:nvPr/>
          </p:nvSpPr>
          <p:spPr>
            <a:xfrm>
              <a:off x="-1" y="-383835"/>
              <a:ext cx="2639008" cy="13173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汇报提纲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61447" name="任意多边形 6150"/>
          <p:cNvSpPr/>
          <p:nvPr/>
        </p:nvSpPr>
        <p:spPr>
          <a:xfrm rot="-10800000" flipH="1">
            <a:off x="2508250" y="9826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直接连接符 1"/>
          <p:cNvSpPr/>
          <p:nvPr/>
        </p:nvSpPr>
        <p:spPr>
          <a:xfrm flipV="1">
            <a:off x="1368425" y="6102350"/>
            <a:ext cx="5727700" cy="9525"/>
          </a:xfrm>
          <a:prstGeom prst="line">
            <a:avLst/>
          </a:prstGeom>
          <a:ln w="508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矩形 57344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2466" name="图片 57345" descr="屏幕快照 2017-06-06 下午5.55.2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0" y="1328738"/>
            <a:ext cx="3771900" cy="2690812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62467" name="图片 57346" descr="屏幕快照 2017-06-06 下午5.58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8" y="3552825"/>
            <a:ext cx="3656012" cy="270192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62468" name="图片 57347" descr="屏幕快照 2017-06-06 下午5.58.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3573463"/>
            <a:ext cx="3822700" cy="2662237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62469" name="图片 57348" descr="5---002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1479550"/>
            <a:ext cx="3103563" cy="20637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2470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471" name="文本框 1"/>
          <p:cNvSpPr txBox="1"/>
          <p:nvPr/>
        </p:nvSpPr>
        <p:spPr>
          <a:xfrm>
            <a:off x="833438" y="6235700"/>
            <a:ext cx="8197850" cy="639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图7-1干河煤中含Cr或V的Al-Si纳米矿物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A：伊利石；B云母；C：叶蜡石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62472" name="任意多边形 51205"/>
          <p:cNvSpPr/>
          <p:nvPr/>
        </p:nvSpPr>
        <p:spPr>
          <a:xfrm rot="-10800000" flipH="1">
            <a:off x="2057400" y="1122363"/>
            <a:ext cx="642938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62473" name="组合 51202"/>
          <p:cNvGrpSpPr/>
          <p:nvPr/>
        </p:nvGrpSpPr>
        <p:grpSpPr>
          <a:xfrm>
            <a:off x="465138" y="-358775"/>
            <a:ext cx="2236787" cy="2090738"/>
            <a:chOff x="-1" y="-609800"/>
            <a:chExt cx="4192604" cy="2092899"/>
          </a:xfrm>
        </p:grpSpPr>
        <p:sp>
          <p:nvSpPr>
            <p:cNvPr id="62474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2475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纳米矿物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</p:spTree>
  </p:cSld>
  <p:clrMapOvr>
    <a:masterClrMapping/>
  </p:clrMapOvr>
  <p:transition spd="med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6144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9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8194" name="文本占位符 6145"/>
          <p:cNvSpPr/>
          <p:nvPr>
            <p:ph type="body"/>
          </p:nvPr>
        </p:nvSpPr>
        <p:spPr>
          <a:xfrm>
            <a:off x="1158875" y="1568450"/>
            <a:ext cx="7073900" cy="473233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选题目的及意义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科学问题的提出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研究思路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研究区地质背景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煤质特征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常量元素及矿物学特征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zh-CN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元素地球化学特征</a:t>
            </a:r>
            <a:endParaRPr lang="zh-CN" altLang="zh-CN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微量元素富集特征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微量元素的赋存状态及富集成因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纳米矿物特征及部分微量元素的富集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8195" name="直接连接符 6146"/>
          <p:cNvSpPr/>
          <p:nvPr/>
        </p:nvSpPr>
        <p:spPr>
          <a:xfrm>
            <a:off x="484188" y="12271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8196" name="组合 6147"/>
          <p:cNvGrpSpPr/>
          <p:nvPr/>
        </p:nvGrpSpPr>
        <p:grpSpPr>
          <a:xfrm>
            <a:off x="493713" y="49213"/>
            <a:ext cx="2640012" cy="1316037"/>
            <a:chOff x="-1" y="-383835"/>
            <a:chExt cx="2639008" cy="1317362"/>
          </a:xfrm>
        </p:grpSpPr>
        <p:sp>
          <p:nvSpPr>
            <p:cNvPr id="8197" name="矩形 6148"/>
            <p:cNvSpPr/>
            <p:nvPr/>
          </p:nvSpPr>
          <p:spPr>
            <a:xfrm>
              <a:off x="-1" y="-1"/>
              <a:ext cx="2639008" cy="549694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198" name="矩形 6149"/>
            <p:cNvSpPr/>
            <p:nvPr/>
          </p:nvSpPr>
          <p:spPr>
            <a:xfrm>
              <a:off x="-1" y="-383835"/>
              <a:ext cx="2639008" cy="13173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汇报提纲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8199" name="任意多边形 6150"/>
          <p:cNvSpPr/>
          <p:nvPr/>
        </p:nvSpPr>
        <p:spPr>
          <a:xfrm rot="-10800000" flipH="1">
            <a:off x="2508250" y="9826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直接连接符 1"/>
          <p:cNvSpPr/>
          <p:nvPr/>
        </p:nvSpPr>
        <p:spPr>
          <a:xfrm>
            <a:off x="1366838" y="2882900"/>
            <a:ext cx="1457325" cy="9525"/>
          </a:xfrm>
          <a:prstGeom prst="line">
            <a:avLst/>
          </a:prstGeom>
          <a:ln w="508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矩形 58368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3490" name="图片 58369" descr="屏幕快照 2017-06-06 下午6.01.5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775" y="1181100"/>
            <a:ext cx="7286625" cy="274002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63491" name="图片 58370" descr="屏幕快照 2017-06-06 下午6.01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75" y="3781425"/>
            <a:ext cx="7235825" cy="254000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3492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3" name="文本框 1"/>
          <p:cNvSpPr txBox="1"/>
          <p:nvPr/>
        </p:nvSpPr>
        <p:spPr>
          <a:xfrm>
            <a:off x="461963" y="6245225"/>
            <a:ext cx="8197850" cy="639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图7-2干河煤中含Cr的Fe纳米矿物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A：黄铁矿；B黄钾铁矾；C：Fe-S-Cr颗粒；D：Fe-Cr-Au颗粒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63494" name="任意多边形 51205"/>
          <p:cNvSpPr/>
          <p:nvPr/>
        </p:nvSpPr>
        <p:spPr>
          <a:xfrm rot="-10800000" flipH="1">
            <a:off x="2057400" y="1122363"/>
            <a:ext cx="642938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63495" name="组合 51202"/>
          <p:cNvGrpSpPr/>
          <p:nvPr/>
        </p:nvGrpSpPr>
        <p:grpSpPr>
          <a:xfrm>
            <a:off x="465138" y="-358775"/>
            <a:ext cx="2236787" cy="2090738"/>
            <a:chOff x="-1" y="-609800"/>
            <a:chExt cx="4192604" cy="2092899"/>
          </a:xfrm>
        </p:grpSpPr>
        <p:sp>
          <p:nvSpPr>
            <p:cNvPr id="63496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3497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纳米矿物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</p:spTree>
  </p:cSld>
  <p:clrMapOvr>
    <a:masterClrMapping/>
  </p:clrMapOvr>
  <p:transition spd="med">
    <p:cover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矩形 59392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4514" name="图片 59393" descr="屏幕快照 2017-06-06 下午6.03.2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1888" y="1328738"/>
            <a:ext cx="6919912" cy="2490787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64515" name="图片 59394" descr="屏幕快照 2017-06-06 下午6.03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8" y="3743325"/>
            <a:ext cx="6961187" cy="24431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4516" name="任意多边形 51205"/>
          <p:cNvSpPr/>
          <p:nvPr/>
        </p:nvSpPr>
        <p:spPr>
          <a:xfrm rot="-10800000" flipH="1">
            <a:off x="4029075" y="1114425"/>
            <a:ext cx="642938" cy="1317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4517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4518" name="组合 51202"/>
          <p:cNvGrpSpPr/>
          <p:nvPr/>
        </p:nvGrpSpPr>
        <p:grpSpPr>
          <a:xfrm>
            <a:off x="465138" y="-358775"/>
            <a:ext cx="4192587" cy="2090738"/>
            <a:chOff x="-1" y="-609800"/>
            <a:chExt cx="4192604" cy="2092899"/>
          </a:xfrm>
        </p:grpSpPr>
        <p:sp>
          <p:nvSpPr>
            <p:cNvPr id="64519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520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微量元素分析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64521" name="文本框 1"/>
          <p:cNvSpPr txBox="1"/>
          <p:nvPr/>
        </p:nvSpPr>
        <p:spPr>
          <a:xfrm>
            <a:off x="461963" y="6205538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图7-3干河煤中含Ti的纳米矿物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矩形 63488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5538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5539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5540" name="文本框 1"/>
          <p:cNvSpPr txBox="1"/>
          <p:nvPr/>
        </p:nvSpPr>
        <p:spPr>
          <a:xfrm>
            <a:off x="534988" y="2190750"/>
            <a:ext cx="8124825" cy="2560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>
              <a:lnSpc>
                <a:spcPct val="15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由此可知，虽然Cr与V在干河煤中表现出中等强度的有机亲和性，但其仍然可能赋存于与有机质紧密结合的纳米矿物中，普通的化学和物理方法均无法将有机质中的纳米矿物完全脱除，从而使得一些本来赋存于纳米矿物中的微量元素，显示出了一定程度的有机亲和性，为有机亲和元素的赋存模式提供了一种新的可能性。同时也解释了为什么干河煤作为煤级较高的烟煤，微量元素本应该多与矿物质结合，却反而与有机质结合紧密。</a:t>
            </a:r>
            <a:endParaRPr lang="zh-CN" altLang="en-US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65541" name="任意多边形 51205"/>
          <p:cNvSpPr/>
          <p:nvPr/>
        </p:nvSpPr>
        <p:spPr>
          <a:xfrm rot="-10800000" flipH="1">
            <a:off x="2057400" y="1122363"/>
            <a:ext cx="642938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65542" name="组合 51202"/>
          <p:cNvGrpSpPr/>
          <p:nvPr/>
        </p:nvGrpSpPr>
        <p:grpSpPr>
          <a:xfrm>
            <a:off x="465138" y="-358775"/>
            <a:ext cx="2236787" cy="2090738"/>
            <a:chOff x="-1" y="-609800"/>
            <a:chExt cx="4192604" cy="2092899"/>
          </a:xfrm>
        </p:grpSpPr>
        <p:sp>
          <p:nvSpPr>
            <p:cNvPr id="65543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5544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纳米矿物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</p:spTree>
  </p:cSld>
  <p:clrMapOvr>
    <a:masterClrMapping/>
  </p:clrMapOvr>
  <p:transition spd="med">
    <p:cover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矩形 61440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6562" name="图片 61441" descr="屏幕快照 2017-06-06 下午6.26.4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413" y="2043113"/>
            <a:ext cx="8280400" cy="2884487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6563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6564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6565" name="文本框 1"/>
          <p:cNvSpPr txBox="1"/>
          <p:nvPr/>
        </p:nvSpPr>
        <p:spPr>
          <a:xfrm>
            <a:off x="488950" y="5219700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图7-4干河煤中Mg-Al-F-Ca球状纳米矿物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66566" name="任意多边形 51205"/>
          <p:cNvSpPr/>
          <p:nvPr/>
        </p:nvSpPr>
        <p:spPr>
          <a:xfrm rot="-10800000" flipH="1">
            <a:off x="2057400" y="1122363"/>
            <a:ext cx="642938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66567" name="组合 51202"/>
          <p:cNvGrpSpPr/>
          <p:nvPr/>
        </p:nvGrpSpPr>
        <p:grpSpPr>
          <a:xfrm>
            <a:off x="465138" y="-358775"/>
            <a:ext cx="2236787" cy="2090738"/>
            <a:chOff x="-1" y="-609800"/>
            <a:chExt cx="4192604" cy="2092899"/>
          </a:xfrm>
        </p:grpSpPr>
        <p:sp>
          <p:nvSpPr>
            <p:cNvPr id="66568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569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纳米矿物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</p:spTree>
  </p:cSld>
  <p:clrMapOvr>
    <a:masterClrMapping/>
  </p:clrMapOvr>
  <p:transition spd="med">
    <p:cover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图片 64513" descr="CaS.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3449638"/>
            <a:ext cx="6284913" cy="272256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7586" name="矩形 62464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7587" name="图片 62465" descr="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46188"/>
            <a:ext cx="6284913" cy="258921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7588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7589" name="文本框 1"/>
          <p:cNvSpPr txBox="1"/>
          <p:nvPr/>
        </p:nvSpPr>
        <p:spPr>
          <a:xfrm>
            <a:off x="488950" y="5892800"/>
            <a:ext cx="8197850" cy="639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图7-5干河煤中含Ca纳米矿物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A: 纳米多晶含铁白云石；B：多晶纳米石灰石，多晶体缺陷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67590" name="任意多边形 51205"/>
          <p:cNvSpPr/>
          <p:nvPr/>
        </p:nvSpPr>
        <p:spPr>
          <a:xfrm rot="-10800000" flipH="1">
            <a:off x="2057400" y="1122363"/>
            <a:ext cx="642938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67591" name="组合 51202"/>
          <p:cNvGrpSpPr/>
          <p:nvPr/>
        </p:nvGrpSpPr>
        <p:grpSpPr>
          <a:xfrm>
            <a:off x="465138" y="-358775"/>
            <a:ext cx="2236787" cy="2090738"/>
            <a:chOff x="-1" y="-609800"/>
            <a:chExt cx="4192604" cy="2092899"/>
          </a:xfrm>
        </p:grpSpPr>
        <p:sp>
          <p:nvSpPr>
            <p:cNvPr id="67592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7593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纳米矿物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</p:spTree>
  </p:cSld>
  <p:clrMapOvr>
    <a:masterClrMapping/>
  </p:clrMapOvr>
  <p:transition spd="med">
    <p:cover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矩形 65536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8610" name="图片 65537" descr="P.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0" y="2043113"/>
            <a:ext cx="8151813" cy="3354387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8611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8612" name="任意多边形 51205"/>
          <p:cNvSpPr/>
          <p:nvPr/>
        </p:nvSpPr>
        <p:spPr>
          <a:xfrm rot="-10800000" flipH="1">
            <a:off x="2057400" y="1122363"/>
            <a:ext cx="642938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8613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8614" name="组合 51202"/>
          <p:cNvGrpSpPr/>
          <p:nvPr/>
        </p:nvGrpSpPr>
        <p:grpSpPr>
          <a:xfrm>
            <a:off x="465138" y="-358775"/>
            <a:ext cx="2236787" cy="2090738"/>
            <a:chOff x="-1" y="-609800"/>
            <a:chExt cx="4192604" cy="2092899"/>
          </a:xfrm>
        </p:grpSpPr>
        <p:sp>
          <p:nvSpPr>
            <p:cNvPr id="68615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8616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纳米矿物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68617" name="文本框 1"/>
          <p:cNvSpPr txBox="1"/>
          <p:nvPr/>
        </p:nvSpPr>
        <p:spPr>
          <a:xfrm>
            <a:off x="461963" y="5591175"/>
            <a:ext cx="8197850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图7-6干河煤中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含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Ba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独居石</a:t>
            </a:r>
            <a:r>
              <a:rPr lang="en-US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纳米矿物</a:t>
            </a:r>
            <a:endParaRPr lang="en-US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矩形 12288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9634" name="组合 12289"/>
          <p:cNvGrpSpPr/>
          <p:nvPr/>
        </p:nvGrpSpPr>
        <p:grpSpPr>
          <a:xfrm>
            <a:off x="481013" y="0"/>
            <a:ext cx="2816225" cy="1404938"/>
            <a:chOff x="-1" y="-409750"/>
            <a:chExt cx="2817185" cy="1406306"/>
          </a:xfrm>
        </p:grpSpPr>
        <p:sp>
          <p:nvSpPr>
            <p:cNvPr id="69635" name="矩形 12290"/>
            <p:cNvSpPr/>
            <p:nvPr/>
          </p:nvSpPr>
          <p:spPr>
            <a:xfrm>
              <a:off x="-1" y="-1"/>
              <a:ext cx="2817185" cy="586808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9636" name="矩形 12291"/>
            <p:cNvSpPr/>
            <p:nvPr/>
          </p:nvSpPr>
          <p:spPr>
            <a:xfrm>
              <a:off x="-1" y="-409750"/>
              <a:ext cx="2817185" cy="140630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科学问题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69637" name="任意多边形 12292"/>
          <p:cNvSpPr/>
          <p:nvPr/>
        </p:nvSpPr>
        <p:spPr>
          <a:xfrm rot="-10800000" flipH="1">
            <a:off x="2673350" y="10080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9638" name="直接连接符 12293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9639" name="组合 12294"/>
          <p:cNvGrpSpPr/>
          <p:nvPr/>
        </p:nvGrpSpPr>
        <p:grpSpPr>
          <a:xfrm>
            <a:off x="6999288" y="4684713"/>
            <a:ext cx="722312" cy="657225"/>
            <a:chOff x="0" y="-1"/>
            <a:chExt cx="723900" cy="655639"/>
          </a:xfrm>
        </p:grpSpPr>
        <p:sp>
          <p:nvSpPr>
            <p:cNvPr id="69640" name="任意多边形 12295"/>
            <p:cNvSpPr/>
            <p:nvPr/>
          </p:nvSpPr>
          <p:spPr>
            <a:xfrm>
              <a:off x="76777" y="7937"/>
              <a:ext cx="568519" cy="623889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2890" y="21600"/>
                  </a:moveTo>
                  <a:cubicBezTo>
                    <a:pt x="8710" y="21600"/>
                    <a:pt x="8710" y="21600"/>
                    <a:pt x="8710" y="21600"/>
                  </a:cubicBezTo>
                  <a:cubicBezTo>
                    <a:pt x="3919" y="21600"/>
                    <a:pt x="0" y="18495"/>
                    <a:pt x="0" y="14699"/>
                  </a:cubicBezTo>
                  <a:cubicBezTo>
                    <a:pt x="0" y="6901"/>
                    <a:pt x="0" y="6901"/>
                    <a:pt x="0" y="6901"/>
                  </a:cubicBezTo>
                  <a:cubicBezTo>
                    <a:pt x="0" y="3105"/>
                    <a:pt x="3919" y="0"/>
                    <a:pt x="8710" y="0"/>
                  </a:cubicBezTo>
                  <a:cubicBezTo>
                    <a:pt x="12890" y="0"/>
                    <a:pt x="12890" y="0"/>
                    <a:pt x="12890" y="0"/>
                  </a:cubicBezTo>
                  <a:cubicBezTo>
                    <a:pt x="17681" y="0"/>
                    <a:pt x="21600" y="3105"/>
                    <a:pt x="21600" y="6901"/>
                  </a:cubicBezTo>
                  <a:cubicBezTo>
                    <a:pt x="21600" y="14699"/>
                    <a:pt x="21600" y="14699"/>
                    <a:pt x="21600" y="14699"/>
                  </a:cubicBezTo>
                  <a:cubicBezTo>
                    <a:pt x="21600" y="18495"/>
                    <a:pt x="17681" y="21600"/>
                    <a:pt x="12890" y="21600"/>
                  </a:cubicBezTo>
                  <a:close/>
                </a:path>
              </a:pathLst>
            </a:custGeom>
            <a:solidFill>
              <a:srgbClr val="9B9A9A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641" name="任意多边形 12296"/>
            <p:cNvSpPr/>
            <p:nvPr/>
          </p:nvSpPr>
          <p:spPr>
            <a:xfrm>
              <a:off x="0" y="-1"/>
              <a:ext cx="723900" cy="149226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9413" y="21600"/>
                  </a:moveTo>
                  <a:cubicBezTo>
                    <a:pt x="2187" y="21600"/>
                    <a:pt x="2187" y="21600"/>
                    <a:pt x="2187" y="21600"/>
                  </a:cubicBezTo>
                  <a:cubicBezTo>
                    <a:pt x="1025" y="21600"/>
                    <a:pt x="0" y="17568"/>
                    <a:pt x="0" y="12384"/>
                  </a:cubicBezTo>
                  <a:cubicBezTo>
                    <a:pt x="0" y="9216"/>
                    <a:pt x="0" y="9216"/>
                    <a:pt x="0" y="9216"/>
                  </a:cubicBezTo>
                  <a:cubicBezTo>
                    <a:pt x="0" y="4320"/>
                    <a:pt x="1025" y="0"/>
                    <a:pt x="2187" y="0"/>
                  </a:cubicBezTo>
                  <a:cubicBezTo>
                    <a:pt x="19413" y="0"/>
                    <a:pt x="19413" y="0"/>
                    <a:pt x="19413" y="0"/>
                  </a:cubicBezTo>
                  <a:cubicBezTo>
                    <a:pt x="20575" y="0"/>
                    <a:pt x="21600" y="4320"/>
                    <a:pt x="21600" y="9216"/>
                  </a:cubicBezTo>
                  <a:cubicBezTo>
                    <a:pt x="21600" y="12384"/>
                    <a:pt x="21600" y="12384"/>
                    <a:pt x="21600" y="12384"/>
                  </a:cubicBezTo>
                  <a:cubicBezTo>
                    <a:pt x="21600" y="17568"/>
                    <a:pt x="20575" y="21600"/>
                    <a:pt x="19413" y="21600"/>
                  </a:cubicBezTo>
                  <a:close/>
                </a:path>
              </a:pathLst>
            </a:custGeom>
            <a:solidFill>
              <a:srgbClr val="CDCCCC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642" name="任意多边形 12297"/>
            <p:cNvSpPr/>
            <p:nvPr/>
          </p:nvSpPr>
          <p:spPr>
            <a:xfrm>
              <a:off x="0" y="204787"/>
              <a:ext cx="723900" cy="150814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9413" y="21600"/>
                  </a:moveTo>
                  <a:cubicBezTo>
                    <a:pt x="2187" y="21600"/>
                    <a:pt x="2187" y="21600"/>
                    <a:pt x="2187" y="21600"/>
                  </a:cubicBezTo>
                  <a:cubicBezTo>
                    <a:pt x="1025" y="21600"/>
                    <a:pt x="0" y="17568"/>
                    <a:pt x="0" y="12384"/>
                  </a:cubicBezTo>
                  <a:cubicBezTo>
                    <a:pt x="0" y="9216"/>
                    <a:pt x="0" y="9216"/>
                    <a:pt x="0" y="9216"/>
                  </a:cubicBezTo>
                  <a:cubicBezTo>
                    <a:pt x="0" y="4320"/>
                    <a:pt x="1025" y="0"/>
                    <a:pt x="2187" y="0"/>
                  </a:cubicBezTo>
                  <a:cubicBezTo>
                    <a:pt x="19413" y="0"/>
                    <a:pt x="19413" y="0"/>
                    <a:pt x="19413" y="0"/>
                  </a:cubicBezTo>
                  <a:cubicBezTo>
                    <a:pt x="20575" y="0"/>
                    <a:pt x="21600" y="4320"/>
                    <a:pt x="21600" y="9216"/>
                  </a:cubicBezTo>
                  <a:cubicBezTo>
                    <a:pt x="21600" y="12384"/>
                    <a:pt x="21600" y="12384"/>
                    <a:pt x="21600" y="12384"/>
                  </a:cubicBezTo>
                  <a:cubicBezTo>
                    <a:pt x="21600" y="17568"/>
                    <a:pt x="20575" y="21600"/>
                    <a:pt x="19413" y="21600"/>
                  </a:cubicBezTo>
                  <a:close/>
                </a:path>
              </a:pathLst>
            </a:custGeom>
            <a:solidFill>
              <a:srgbClr val="CDCCCC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643" name="任意多边形 12298"/>
            <p:cNvSpPr/>
            <p:nvPr/>
          </p:nvSpPr>
          <p:spPr>
            <a:xfrm>
              <a:off x="0" y="404812"/>
              <a:ext cx="723900" cy="149226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9413" y="21600"/>
                  </a:moveTo>
                  <a:cubicBezTo>
                    <a:pt x="2187" y="21600"/>
                    <a:pt x="2187" y="21600"/>
                    <a:pt x="2187" y="21600"/>
                  </a:cubicBezTo>
                  <a:cubicBezTo>
                    <a:pt x="1025" y="21600"/>
                    <a:pt x="0" y="17280"/>
                    <a:pt x="0" y="12384"/>
                  </a:cubicBezTo>
                  <a:cubicBezTo>
                    <a:pt x="0" y="9216"/>
                    <a:pt x="0" y="9216"/>
                    <a:pt x="0" y="9216"/>
                  </a:cubicBezTo>
                  <a:cubicBezTo>
                    <a:pt x="0" y="4320"/>
                    <a:pt x="1025" y="0"/>
                    <a:pt x="2187" y="0"/>
                  </a:cubicBezTo>
                  <a:cubicBezTo>
                    <a:pt x="19413" y="0"/>
                    <a:pt x="19413" y="0"/>
                    <a:pt x="19413" y="0"/>
                  </a:cubicBezTo>
                  <a:cubicBezTo>
                    <a:pt x="20575" y="0"/>
                    <a:pt x="21600" y="4320"/>
                    <a:pt x="21600" y="9216"/>
                  </a:cubicBezTo>
                  <a:cubicBezTo>
                    <a:pt x="21600" y="12384"/>
                    <a:pt x="21600" y="12384"/>
                    <a:pt x="21600" y="12384"/>
                  </a:cubicBezTo>
                  <a:cubicBezTo>
                    <a:pt x="21600" y="17280"/>
                    <a:pt x="20575" y="21600"/>
                    <a:pt x="19413" y="21600"/>
                  </a:cubicBezTo>
                  <a:close/>
                </a:path>
              </a:pathLst>
            </a:custGeom>
            <a:solidFill>
              <a:srgbClr val="CDCCCC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644" name="任意多边形 12299"/>
            <p:cNvSpPr/>
            <p:nvPr/>
          </p:nvSpPr>
          <p:spPr>
            <a:xfrm>
              <a:off x="294313" y="631824"/>
              <a:ext cx="133448" cy="23814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0" y="0"/>
                  </a:moveTo>
                  <a:cubicBezTo>
                    <a:pt x="1490" y="12600"/>
                    <a:pt x="5586" y="21600"/>
                    <a:pt x="10800" y="21600"/>
                  </a:cubicBezTo>
                  <a:cubicBezTo>
                    <a:pt x="16014" y="21600"/>
                    <a:pt x="20110" y="126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5A62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9645" name="任意多边形 12300"/>
          <p:cNvSpPr/>
          <p:nvPr/>
        </p:nvSpPr>
        <p:spPr>
          <a:xfrm>
            <a:off x="6586538" y="2881313"/>
            <a:ext cx="1549400" cy="7397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21600" y="21600"/>
                </a:moveTo>
                <a:cubicBezTo>
                  <a:pt x="21350" y="9548"/>
                  <a:pt x="16603" y="0"/>
                  <a:pt x="10800" y="0"/>
                </a:cubicBezTo>
                <a:cubicBezTo>
                  <a:pt x="4997" y="0"/>
                  <a:pt x="250" y="9548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74B4B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9646" name="任意多边形 12301"/>
          <p:cNvSpPr/>
          <p:nvPr/>
        </p:nvSpPr>
        <p:spPr>
          <a:xfrm>
            <a:off x="6834188" y="4391025"/>
            <a:ext cx="1063625" cy="29051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0"/>
                </a:moveTo>
                <a:cubicBezTo>
                  <a:pt x="2250" y="7356"/>
                  <a:pt x="4331" y="15762"/>
                  <a:pt x="4556" y="21600"/>
                </a:cubicBezTo>
                <a:cubicBezTo>
                  <a:pt x="9731" y="21600"/>
                  <a:pt x="9731" y="21600"/>
                  <a:pt x="9731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11869" y="21600"/>
                  <a:pt x="11869" y="21600"/>
                  <a:pt x="11869" y="21600"/>
                </a:cubicBezTo>
                <a:cubicBezTo>
                  <a:pt x="17044" y="21600"/>
                  <a:pt x="17044" y="21600"/>
                  <a:pt x="17044" y="21600"/>
                </a:cubicBezTo>
                <a:cubicBezTo>
                  <a:pt x="17269" y="15762"/>
                  <a:pt x="19350" y="7356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74B4B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9647" name="任意多边形 12302"/>
          <p:cNvSpPr/>
          <p:nvPr/>
        </p:nvSpPr>
        <p:spPr>
          <a:xfrm>
            <a:off x="7134225" y="2451100"/>
            <a:ext cx="96838" cy="34131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0882" h="21390">
                <a:moveTo>
                  <a:pt x="17006" y="21371"/>
                </a:moveTo>
                <a:cubicBezTo>
                  <a:pt x="17006" y="21371"/>
                  <a:pt x="17006" y="21371"/>
                  <a:pt x="17006" y="21371"/>
                </a:cubicBezTo>
                <a:cubicBezTo>
                  <a:pt x="14465" y="21495"/>
                  <a:pt x="11923" y="20998"/>
                  <a:pt x="11500" y="20254"/>
                </a:cubicBezTo>
                <a:cubicBezTo>
                  <a:pt x="65" y="1633"/>
                  <a:pt x="65" y="1633"/>
                  <a:pt x="65" y="1633"/>
                </a:cubicBezTo>
                <a:cubicBezTo>
                  <a:pt x="-359" y="888"/>
                  <a:pt x="1335" y="143"/>
                  <a:pt x="4300" y="19"/>
                </a:cubicBezTo>
                <a:cubicBezTo>
                  <a:pt x="4300" y="19"/>
                  <a:pt x="4300" y="19"/>
                  <a:pt x="4300" y="19"/>
                </a:cubicBezTo>
                <a:cubicBezTo>
                  <a:pt x="6841" y="-105"/>
                  <a:pt x="9382" y="392"/>
                  <a:pt x="9806" y="1136"/>
                </a:cubicBezTo>
                <a:cubicBezTo>
                  <a:pt x="20817" y="19757"/>
                  <a:pt x="20817" y="19757"/>
                  <a:pt x="20817" y="19757"/>
                </a:cubicBezTo>
                <a:cubicBezTo>
                  <a:pt x="21241" y="20502"/>
                  <a:pt x="19547" y="21247"/>
                  <a:pt x="17006" y="21371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9648" name="任意多边形 12303"/>
          <p:cNvSpPr/>
          <p:nvPr/>
        </p:nvSpPr>
        <p:spPr>
          <a:xfrm>
            <a:off x="6750050" y="2590800"/>
            <a:ext cx="196850" cy="306388"/>
          </a:xfrm>
          <a:custGeom>
            <a:avLst/>
            <a:gdLst/>
            <a:ahLst/>
            <a:cxnLst>
              <a:cxn ang="0">
                <a:pos x="10803" y="10780"/>
              </a:cxn>
              <a:cxn ang="0">
                <a:pos x="10803" y="10780"/>
              </a:cxn>
              <a:cxn ang="0">
                <a:pos x="10803" y="10780"/>
              </a:cxn>
              <a:cxn ang="0">
                <a:pos x="10803" y="10780"/>
              </a:cxn>
            </a:cxnLst>
            <a:pathLst>
              <a:path w="20920" h="21116">
                <a:moveTo>
                  <a:pt x="19775" y="20831"/>
                </a:moveTo>
                <a:cubicBezTo>
                  <a:pt x="19775" y="20831"/>
                  <a:pt x="19775" y="20831"/>
                  <a:pt x="19775" y="20831"/>
                </a:cubicBezTo>
                <a:cubicBezTo>
                  <a:pt x="18504" y="21378"/>
                  <a:pt x="17022" y="21105"/>
                  <a:pt x="16386" y="20284"/>
                </a:cubicBezTo>
                <a:cubicBezTo>
                  <a:pt x="292" y="2375"/>
                  <a:pt x="292" y="2375"/>
                  <a:pt x="292" y="2375"/>
                </a:cubicBezTo>
                <a:cubicBezTo>
                  <a:pt x="-343" y="1692"/>
                  <a:pt x="81" y="735"/>
                  <a:pt x="1351" y="188"/>
                </a:cubicBezTo>
                <a:cubicBezTo>
                  <a:pt x="1351" y="188"/>
                  <a:pt x="1351" y="188"/>
                  <a:pt x="1351" y="188"/>
                </a:cubicBezTo>
                <a:cubicBezTo>
                  <a:pt x="2410" y="-222"/>
                  <a:pt x="3892" y="51"/>
                  <a:pt x="4528" y="872"/>
                </a:cubicBezTo>
                <a:cubicBezTo>
                  <a:pt x="20622" y="18781"/>
                  <a:pt x="20622" y="18781"/>
                  <a:pt x="20622" y="18781"/>
                </a:cubicBezTo>
                <a:cubicBezTo>
                  <a:pt x="21257" y="19464"/>
                  <a:pt x="20833" y="20421"/>
                  <a:pt x="19775" y="20831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9649" name="任意多边形 12304"/>
          <p:cNvSpPr/>
          <p:nvPr/>
        </p:nvSpPr>
        <p:spPr>
          <a:xfrm>
            <a:off x="7488238" y="2451100"/>
            <a:ext cx="96837" cy="341313"/>
          </a:xfrm>
          <a:custGeom>
            <a:avLst/>
            <a:gdLst/>
            <a:ahLst/>
            <a:cxnLst>
              <a:cxn ang="0">
                <a:pos x="10949" y="10800"/>
              </a:cxn>
              <a:cxn ang="0">
                <a:pos x="10949" y="10800"/>
              </a:cxn>
              <a:cxn ang="0">
                <a:pos x="10949" y="10800"/>
              </a:cxn>
              <a:cxn ang="0">
                <a:pos x="10949" y="10800"/>
              </a:cxn>
            </a:cxnLst>
            <a:pathLst>
              <a:path w="20584" h="21390">
                <a:moveTo>
                  <a:pt x="4002" y="21371"/>
                </a:moveTo>
                <a:cubicBezTo>
                  <a:pt x="4002" y="21371"/>
                  <a:pt x="4002" y="21371"/>
                  <a:pt x="4002" y="21371"/>
                </a:cubicBezTo>
                <a:cubicBezTo>
                  <a:pt x="1461" y="21247"/>
                  <a:pt x="-657" y="20502"/>
                  <a:pt x="190" y="19757"/>
                </a:cubicBezTo>
                <a:cubicBezTo>
                  <a:pt x="11202" y="1136"/>
                  <a:pt x="11202" y="1136"/>
                  <a:pt x="11202" y="1136"/>
                </a:cubicBezTo>
                <a:cubicBezTo>
                  <a:pt x="11625" y="392"/>
                  <a:pt x="14167" y="-105"/>
                  <a:pt x="16708" y="19"/>
                </a:cubicBezTo>
                <a:cubicBezTo>
                  <a:pt x="16708" y="19"/>
                  <a:pt x="16708" y="19"/>
                  <a:pt x="16708" y="19"/>
                </a:cubicBezTo>
                <a:cubicBezTo>
                  <a:pt x="19249" y="143"/>
                  <a:pt x="20943" y="888"/>
                  <a:pt x="20519" y="1633"/>
                </a:cubicBezTo>
                <a:cubicBezTo>
                  <a:pt x="9508" y="20254"/>
                  <a:pt x="9508" y="20254"/>
                  <a:pt x="9508" y="20254"/>
                </a:cubicBezTo>
                <a:cubicBezTo>
                  <a:pt x="9084" y="20998"/>
                  <a:pt x="6543" y="21495"/>
                  <a:pt x="4002" y="21371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9650" name="任意多边形 12305"/>
          <p:cNvSpPr/>
          <p:nvPr/>
        </p:nvSpPr>
        <p:spPr>
          <a:xfrm>
            <a:off x="7772400" y="2590800"/>
            <a:ext cx="196850" cy="306388"/>
          </a:xfrm>
          <a:custGeom>
            <a:avLst/>
            <a:gdLst/>
            <a:ahLst/>
            <a:cxnLst>
              <a:cxn ang="0">
                <a:pos x="10800" y="10780"/>
              </a:cxn>
              <a:cxn ang="0">
                <a:pos x="10800" y="10780"/>
              </a:cxn>
              <a:cxn ang="0">
                <a:pos x="10800" y="10780"/>
              </a:cxn>
              <a:cxn ang="0">
                <a:pos x="10800" y="10780"/>
              </a:cxn>
            </a:cxnLst>
            <a:pathLst>
              <a:path w="21018" h="21116">
                <a:moveTo>
                  <a:pt x="1206" y="20831"/>
                </a:moveTo>
                <a:cubicBezTo>
                  <a:pt x="1206" y="20831"/>
                  <a:pt x="1206" y="20831"/>
                  <a:pt x="1206" y="20831"/>
                </a:cubicBezTo>
                <a:cubicBezTo>
                  <a:pt x="-77" y="20421"/>
                  <a:pt x="-291" y="19464"/>
                  <a:pt x="351" y="18781"/>
                </a:cubicBezTo>
                <a:cubicBezTo>
                  <a:pt x="16390" y="872"/>
                  <a:pt x="16390" y="872"/>
                  <a:pt x="16390" y="872"/>
                </a:cubicBezTo>
                <a:cubicBezTo>
                  <a:pt x="17246" y="51"/>
                  <a:pt x="18743" y="-222"/>
                  <a:pt x="19812" y="188"/>
                </a:cubicBezTo>
                <a:cubicBezTo>
                  <a:pt x="19812" y="188"/>
                  <a:pt x="19812" y="188"/>
                  <a:pt x="19812" y="188"/>
                </a:cubicBezTo>
                <a:cubicBezTo>
                  <a:pt x="21095" y="735"/>
                  <a:pt x="21309" y="1692"/>
                  <a:pt x="20667" y="2375"/>
                </a:cubicBezTo>
                <a:cubicBezTo>
                  <a:pt x="4628" y="20284"/>
                  <a:pt x="4628" y="20284"/>
                  <a:pt x="4628" y="20284"/>
                </a:cubicBezTo>
                <a:cubicBezTo>
                  <a:pt x="3772" y="21105"/>
                  <a:pt x="2275" y="21378"/>
                  <a:pt x="1206" y="20831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9651" name="任意多边形 12306"/>
          <p:cNvSpPr/>
          <p:nvPr/>
        </p:nvSpPr>
        <p:spPr>
          <a:xfrm>
            <a:off x="8004175" y="2851150"/>
            <a:ext cx="277813" cy="241300"/>
          </a:xfrm>
          <a:custGeom>
            <a:avLst/>
            <a:gdLst/>
            <a:ahLst/>
            <a:cxnLst>
              <a:cxn ang="0">
                <a:pos x="10800" y="10807"/>
              </a:cxn>
              <a:cxn ang="0">
                <a:pos x="10800" y="10807"/>
              </a:cxn>
              <a:cxn ang="0">
                <a:pos x="10800" y="10807"/>
              </a:cxn>
              <a:cxn ang="0">
                <a:pos x="10800" y="10807"/>
              </a:cxn>
            </a:cxnLst>
            <a:pathLst>
              <a:path w="21134" h="21076">
                <a:moveTo>
                  <a:pt x="375" y="20453"/>
                </a:moveTo>
                <a:cubicBezTo>
                  <a:pt x="375" y="20453"/>
                  <a:pt x="375" y="20453"/>
                  <a:pt x="375" y="20453"/>
                </a:cubicBezTo>
                <a:cubicBezTo>
                  <a:pt x="-233" y="19575"/>
                  <a:pt x="-81" y="18346"/>
                  <a:pt x="680" y="17468"/>
                </a:cubicBezTo>
                <a:cubicBezTo>
                  <a:pt x="18325" y="433"/>
                  <a:pt x="18325" y="433"/>
                  <a:pt x="18325" y="433"/>
                </a:cubicBezTo>
                <a:cubicBezTo>
                  <a:pt x="19085" y="-269"/>
                  <a:pt x="20150" y="-93"/>
                  <a:pt x="20759" y="785"/>
                </a:cubicBezTo>
                <a:cubicBezTo>
                  <a:pt x="20759" y="785"/>
                  <a:pt x="20759" y="785"/>
                  <a:pt x="20759" y="785"/>
                </a:cubicBezTo>
                <a:cubicBezTo>
                  <a:pt x="21367" y="1487"/>
                  <a:pt x="21215" y="2892"/>
                  <a:pt x="20454" y="3594"/>
                </a:cubicBezTo>
                <a:cubicBezTo>
                  <a:pt x="2809" y="20629"/>
                  <a:pt x="2809" y="20629"/>
                  <a:pt x="2809" y="20629"/>
                </a:cubicBezTo>
                <a:cubicBezTo>
                  <a:pt x="2201" y="21331"/>
                  <a:pt x="984" y="21155"/>
                  <a:pt x="375" y="20453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9652" name="任意多边形 12307"/>
          <p:cNvSpPr/>
          <p:nvPr/>
        </p:nvSpPr>
        <p:spPr>
          <a:xfrm>
            <a:off x="6438900" y="2851150"/>
            <a:ext cx="276225" cy="241300"/>
          </a:xfrm>
          <a:custGeom>
            <a:avLst/>
            <a:gdLst/>
            <a:ahLst/>
            <a:cxnLst>
              <a:cxn ang="0">
                <a:pos x="10800" y="10807"/>
              </a:cxn>
              <a:cxn ang="0">
                <a:pos x="10800" y="10807"/>
              </a:cxn>
              <a:cxn ang="0">
                <a:pos x="10800" y="10807"/>
              </a:cxn>
              <a:cxn ang="0">
                <a:pos x="10800" y="10807"/>
              </a:cxn>
            </a:cxnLst>
            <a:pathLst>
              <a:path w="21259" h="21076">
                <a:moveTo>
                  <a:pt x="20816" y="20453"/>
                </a:moveTo>
                <a:cubicBezTo>
                  <a:pt x="20816" y="20453"/>
                  <a:pt x="20816" y="20453"/>
                  <a:pt x="20816" y="20453"/>
                </a:cubicBezTo>
                <a:cubicBezTo>
                  <a:pt x="20203" y="21155"/>
                  <a:pt x="19131" y="21331"/>
                  <a:pt x="18365" y="20629"/>
                </a:cubicBezTo>
                <a:cubicBezTo>
                  <a:pt x="595" y="3594"/>
                  <a:pt x="595" y="3594"/>
                  <a:pt x="595" y="3594"/>
                </a:cubicBezTo>
                <a:cubicBezTo>
                  <a:pt x="-171" y="2892"/>
                  <a:pt x="-171" y="1487"/>
                  <a:pt x="442" y="785"/>
                </a:cubicBezTo>
                <a:cubicBezTo>
                  <a:pt x="442" y="785"/>
                  <a:pt x="442" y="785"/>
                  <a:pt x="442" y="785"/>
                </a:cubicBezTo>
                <a:cubicBezTo>
                  <a:pt x="1055" y="-93"/>
                  <a:pt x="2127" y="-269"/>
                  <a:pt x="2893" y="433"/>
                </a:cubicBezTo>
                <a:cubicBezTo>
                  <a:pt x="20663" y="17468"/>
                  <a:pt x="20663" y="17468"/>
                  <a:pt x="20663" y="17468"/>
                </a:cubicBezTo>
                <a:cubicBezTo>
                  <a:pt x="21429" y="18346"/>
                  <a:pt x="21429" y="19575"/>
                  <a:pt x="20816" y="20453"/>
                </a:cubicBezTo>
                <a:close/>
              </a:path>
            </a:pathLst>
          </a:custGeom>
          <a:solidFill>
            <a:srgbClr val="354B5E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9653" name="矩形 12308"/>
          <p:cNvSpPr/>
          <p:nvPr/>
        </p:nvSpPr>
        <p:spPr>
          <a:xfrm>
            <a:off x="6602413" y="3821113"/>
            <a:ext cx="1530350" cy="36988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anchor="t">
            <a:spAutoFit/>
          </a:bodyPr>
          <a:p>
            <a:pPr lvl="0" indent="0" algn="ctr" hangingPunct="0"/>
            <a:r>
              <a:rPr lang="en-US" altLang="zh-CN">
                <a:solidFill>
                  <a:srgbClr val="D74B4B"/>
                </a:solidFill>
                <a:latin typeface="Segoe UI" panose="020B0502040204020203" charset="0"/>
                <a:ea typeface="Segoe UI" panose="020B0502040204020203" charset="0"/>
                <a:sym typeface="Segoe UI" panose="020B0502040204020203" charset="0"/>
              </a:rPr>
              <a:t>TEXTE HERE</a:t>
            </a:r>
            <a:endParaRPr lang="en-US" altLang="zh-CN">
              <a:latin typeface="Segoe UI" panose="020B0502040204020203" charset="0"/>
              <a:ea typeface="Segoe UI" panose="020B0502040204020203" charset="0"/>
              <a:sym typeface="Segoe UI" panose="020B0502040204020203" charset="0"/>
            </a:endParaRPr>
          </a:p>
        </p:txBody>
      </p:sp>
      <p:sp>
        <p:nvSpPr>
          <p:cNvPr id="69654" name="文本占位符 12309"/>
          <p:cNvSpPr/>
          <p:nvPr>
            <p:ph type="body"/>
          </p:nvPr>
        </p:nvSpPr>
        <p:spPr>
          <a:xfrm>
            <a:off x="485775" y="2149475"/>
            <a:ext cx="6067425" cy="3371850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320675" lvl="0" indent="-320675">
              <a:lnSpc>
                <a:spcPct val="70000"/>
              </a:lnSpc>
              <a:spcBef>
                <a:spcPts val="640"/>
              </a:spcBef>
              <a:buChar char="•"/>
            </a:pPr>
            <a:endParaRPr lang="en-US" altLang="zh-CN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 marL="320675" lvl="0" indent="-320675">
              <a:lnSpc>
                <a:spcPct val="120000"/>
              </a:lnSpc>
              <a:spcBef>
                <a:spcPts val="640"/>
              </a:spcBef>
              <a:buChar char="•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干河煤的成煤环境</a:t>
            </a:r>
            <a:endParaRPr lang="zh-CN" altLang="en-US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 marL="320675" lvl="0" indent="-320675">
              <a:lnSpc>
                <a:spcPct val="120000"/>
              </a:lnSpc>
              <a:spcBef>
                <a:spcPts val="640"/>
              </a:spcBef>
              <a:buChar char="•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干河煤微量元素赋存状态及富集成因</a:t>
            </a:r>
            <a:endParaRPr lang="zh-CN" altLang="en-US" sz="1800"/>
          </a:p>
        </p:txBody>
      </p:sp>
      <p:sp>
        <p:nvSpPr>
          <p:cNvPr id="3" name="文本框 2"/>
          <p:cNvSpPr txBox="1"/>
          <p:nvPr/>
        </p:nvSpPr>
        <p:spPr>
          <a:xfrm>
            <a:off x="2936875" y="3794125"/>
            <a:ext cx="555625" cy="887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4800">
                <a:solidFill>
                  <a:srgbClr val="C00000"/>
                </a:solidFill>
                <a:latin typeface="Arial Black" panose="020B0A04020102020204" charset="0"/>
                <a:ea typeface="Arial" panose="020B0604020202020204" pitchFamily="34" charset="0"/>
                <a:sym typeface="Arial" panose="020B0604020202020204" pitchFamily="34" charset="0"/>
              </a:rPr>
              <a:t>√</a:t>
            </a:r>
            <a:endParaRPr lang="en-US" altLang="zh-CN" sz="4800">
              <a:solidFill>
                <a:srgbClr val="C00000"/>
              </a:solidFill>
              <a:latin typeface="Arial Black" panose="020B0A0402010202020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97388" y="2528888"/>
            <a:ext cx="555625" cy="885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hangingPunct="0"/>
            <a:r>
              <a:rPr lang="en-US" altLang="zh-CN" sz="4800">
                <a:solidFill>
                  <a:srgbClr val="C00000"/>
                </a:solidFill>
                <a:latin typeface="Arial Black" panose="020B0A04020102020204" charset="0"/>
                <a:ea typeface="Arial" panose="020B0604020202020204" pitchFamily="34" charset="0"/>
                <a:sym typeface="Arial" panose="020B0604020202020204" pitchFamily="34" charset="0"/>
              </a:rPr>
              <a:t>√</a:t>
            </a:r>
            <a:endParaRPr lang="en-US" altLang="zh-CN" sz="4800">
              <a:solidFill>
                <a:srgbClr val="C00000"/>
              </a:solidFill>
              <a:latin typeface="Arial Black" panose="020B0A0402010202020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矩形 63488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658" name="直接连接符 9"/>
          <p:cNvSpPr/>
          <p:nvPr/>
        </p:nvSpPr>
        <p:spPr>
          <a:xfrm>
            <a:off x="534988" y="6186488"/>
            <a:ext cx="8175625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659" name="任意多边形 51205"/>
          <p:cNvSpPr/>
          <p:nvPr/>
        </p:nvSpPr>
        <p:spPr>
          <a:xfrm rot="-10800000" flipH="1">
            <a:off x="2311400" y="1122363"/>
            <a:ext cx="642938" cy="13176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0660" name="直接连接符 51206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0661" name="组合 51202"/>
          <p:cNvGrpSpPr/>
          <p:nvPr/>
        </p:nvGrpSpPr>
        <p:grpSpPr>
          <a:xfrm>
            <a:off x="465138" y="-358775"/>
            <a:ext cx="2490787" cy="2090738"/>
            <a:chOff x="-1" y="-609800"/>
            <a:chExt cx="4192604" cy="2092899"/>
          </a:xfrm>
        </p:grpSpPr>
        <p:sp>
          <p:nvSpPr>
            <p:cNvPr id="70662" name="矩形 51203"/>
            <p:cNvSpPr/>
            <p:nvPr/>
          </p:nvSpPr>
          <p:spPr>
            <a:xfrm>
              <a:off x="-1" y="-1"/>
              <a:ext cx="4192604" cy="873301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0663" name="矩形 51204"/>
            <p:cNvSpPr/>
            <p:nvPr/>
          </p:nvSpPr>
          <p:spPr>
            <a:xfrm>
              <a:off x="-1" y="-609800"/>
              <a:ext cx="4192604" cy="20928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400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主要结论</a:t>
              </a:r>
              <a:endParaRPr lang="zh-CN" altLang="en-US" sz="4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70664" name="文本框 1"/>
          <p:cNvSpPr txBox="1"/>
          <p:nvPr/>
        </p:nvSpPr>
        <p:spPr>
          <a:xfrm>
            <a:off x="560388" y="1939925"/>
            <a:ext cx="8124825" cy="3429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>
              <a:lnSpc>
                <a:spcPct val="150000"/>
              </a:lnSpc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1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、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干河煤整体形成于海相局碳酸盐台地，咸水环境，整体呈强还原环境，且受到海底喷流的影响，富集微量元素可能主要来自于海底喷流，但其保存仍受控于成煤环境。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 lvl="0" indent="0">
              <a:lnSpc>
                <a:spcPct val="150000"/>
              </a:lnSpc>
            </a:pP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、干河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3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、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号煤虽整体成煤环境相近，但仍存在差异：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3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号煤受热液影响较小，还原环境较强；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号煤受热液影响较大，且接受较多酸性火山灰沉积，还原环境较弱。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 lvl="0" indent="0">
              <a:lnSpc>
                <a:spcPct val="150000"/>
              </a:lnSpc>
            </a:pP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3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、干河煤中显著富集微量元素均为有机亲和元素，但同时也存在差异，主要受有机质含量和还原环境的影响。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 lvl="0" indent="0">
              <a:lnSpc>
                <a:spcPct val="150000"/>
              </a:lnSpc>
            </a:pPr>
            <a:r>
              <a:rPr lang="en-US" altLang="zh-CN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、发现Cr与V虽表现出中等强度的有机亲和性，但其仍然可能赋存于与有机质紧密结合的纳米矿物中，普通的化学和物理方法均无法将有机质中的纳米矿物完全脱除，从而使得一些本来赋存于纳米矿物中的微量元素，显示出了一定程度的有机亲和性。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标题 5120"/>
          <p:cNvSpPr/>
          <p:nvPr>
            <p:ph type="title"/>
          </p:nvPr>
        </p:nvSpPr>
        <p:spPr>
          <a:xfrm>
            <a:off x="452438" y="2170113"/>
            <a:ext cx="8426450" cy="1566862"/>
          </a:xfrm>
          <a:solidFill>
            <a:srgbClr val="FFFFFF"/>
          </a:solidFill>
          <a:ln w="12700">
            <a:noFill/>
          </a:ln>
        </p:spPr>
        <p:txBody>
          <a:bodyPr wrap="square" lIns="0" tIns="0" rIns="0" bIns="0" anchor="ctr"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zh-CN" altLang="en-US" sz="3600">
                <a:latin typeface="黑体" panose="02010609060101010101" charset="-122"/>
                <a:ea typeface="黑体" panose="02010609060101010101" charset="-122"/>
              </a:rPr>
              <a:t>感谢您的聆听，请您批评指正！</a:t>
            </a:r>
            <a:endParaRPr lang="zh-CN" altLang="en-US" sz="36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1682" name="图片 5121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6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71683" name="组合 66573"/>
          <p:cNvGrpSpPr/>
          <p:nvPr/>
        </p:nvGrpSpPr>
        <p:grpSpPr>
          <a:xfrm>
            <a:off x="2368550" y="3736975"/>
            <a:ext cx="1085850" cy="1163638"/>
            <a:chOff x="0" y="0"/>
            <a:chExt cx="1085850" cy="1163458"/>
          </a:xfrm>
        </p:grpSpPr>
        <p:grpSp>
          <p:nvGrpSpPr>
            <p:cNvPr id="71684" name="组合 66574"/>
            <p:cNvGrpSpPr/>
            <p:nvPr/>
          </p:nvGrpSpPr>
          <p:grpSpPr>
            <a:xfrm>
              <a:off x="0" y="664633"/>
              <a:ext cx="1085850" cy="498825"/>
              <a:chOff x="0" y="-1"/>
              <a:chExt cx="1085850" cy="498827"/>
            </a:xfrm>
          </p:grpSpPr>
          <p:sp>
            <p:nvSpPr>
              <p:cNvPr id="71685" name="矩形 66575"/>
              <p:cNvSpPr/>
              <p:nvPr/>
            </p:nvSpPr>
            <p:spPr>
              <a:xfrm>
                <a:off x="0" y="157131"/>
                <a:ext cx="1085850" cy="341695"/>
              </a:xfrm>
              <a:prstGeom prst="rect">
                <a:avLst/>
              </a:prstGeom>
              <a:solidFill>
                <a:srgbClr val="FFCF01"/>
              </a:solidFill>
              <a:ln w="12700">
                <a:noFill/>
              </a:ln>
            </p:spPr>
            <p:txBody>
              <a:bodyPr wrap="square" lIns="34289" tIns="34289" rIns="34289" bIns="34289" anchor="t">
                <a:spAutoFit/>
              </a:bodyPr>
              <a:p>
                <a:pPr lvl="0" indent="0" algn="ctr" hangingPunct="0"/>
                <a:r>
                  <a:rPr lang="en-US" altLang="zh-CN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rPr>
                  <a:t>Step 01</a:t>
                </a:r>
                <a:endParaRPr lang="en-US" altLang="zh-CN"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1686" name="等腰三角形 66576"/>
              <p:cNvSpPr/>
              <p:nvPr/>
            </p:nvSpPr>
            <p:spPr>
              <a:xfrm flipH="1">
                <a:off x="414337" y="-1"/>
                <a:ext cx="277750" cy="157133"/>
              </a:xfrm>
              <a:prstGeom prst="triangle">
                <a:avLst>
                  <a:gd name="adj" fmla="val 50000"/>
                </a:avLst>
              </a:prstGeom>
              <a:solidFill>
                <a:srgbClr val="FFCF01">
                  <a:alpha val="79999"/>
                </a:srgbClr>
              </a:solidFill>
              <a:ln w="12700">
                <a:noFill/>
              </a:ln>
            </p:spPr>
            <p:txBody>
              <a:bodyPr wrap="square" lIns="34289" tIns="34289" rIns="34289" bIns="34289" anchor="ctr"/>
              <a:p>
                <a:pPr lvl="0" indent="0" hangingPunct="0"/>
                <a:endParaRPr lang="en-US" altLang="en-US"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1687" name="任意多边形 66577"/>
            <p:cNvSpPr/>
            <p:nvPr/>
          </p:nvSpPr>
          <p:spPr>
            <a:xfrm rot="10800000">
              <a:off x="428624" y="0"/>
              <a:ext cx="228601" cy="228594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595959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71688" name="组合 66582"/>
          <p:cNvGrpSpPr/>
          <p:nvPr/>
        </p:nvGrpSpPr>
        <p:grpSpPr>
          <a:xfrm>
            <a:off x="5475288" y="3762375"/>
            <a:ext cx="1084262" cy="1163638"/>
            <a:chOff x="0" y="0"/>
            <a:chExt cx="1085850" cy="1163458"/>
          </a:xfrm>
        </p:grpSpPr>
        <p:grpSp>
          <p:nvGrpSpPr>
            <p:cNvPr id="71689" name="组合 66583"/>
            <p:cNvGrpSpPr/>
            <p:nvPr/>
          </p:nvGrpSpPr>
          <p:grpSpPr>
            <a:xfrm>
              <a:off x="0" y="664633"/>
              <a:ext cx="1085850" cy="498825"/>
              <a:chOff x="0" y="-1"/>
              <a:chExt cx="1085850" cy="498827"/>
            </a:xfrm>
          </p:grpSpPr>
          <p:sp>
            <p:nvSpPr>
              <p:cNvPr id="71690" name="矩形 66584"/>
              <p:cNvSpPr/>
              <p:nvPr/>
            </p:nvSpPr>
            <p:spPr>
              <a:xfrm>
                <a:off x="0" y="157131"/>
                <a:ext cx="1085850" cy="341695"/>
              </a:xfrm>
              <a:prstGeom prst="rect">
                <a:avLst/>
              </a:prstGeom>
              <a:solidFill>
                <a:srgbClr val="FFCF01"/>
              </a:solidFill>
              <a:ln w="12700">
                <a:noFill/>
              </a:ln>
            </p:spPr>
            <p:txBody>
              <a:bodyPr wrap="square" lIns="34289" tIns="34289" rIns="34289" bIns="34289" anchor="t">
                <a:spAutoFit/>
              </a:bodyPr>
              <a:p>
                <a:pPr lvl="0" indent="0" algn="ctr" hangingPunct="0"/>
                <a:r>
                  <a:rPr lang="en-US" altLang="zh-CN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rPr>
                  <a:t>Step 02</a:t>
                </a:r>
                <a:endParaRPr lang="en-US" altLang="zh-CN"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1691" name="等腰三角形 66585"/>
              <p:cNvSpPr/>
              <p:nvPr/>
            </p:nvSpPr>
            <p:spPr>
              <a:xfrm flipH="1">
                <a:off x="414337" y="-1"/>
                <a:ext cx="277750" cy="157133"/>
              </a:xfrm>
              <a:prstGeom prst="triangle">
                <a:avLst>
                  <a:gd name="adj" fmla="val 50000"/>
                </a:avLst>
              </a:prstGeom>
              <a:solidFill>
                <a:srgbClr val="FFCF01">
                  <a:alpha val="79999"/>
                </a:srgbClr>
              </a:solidFill>
              <a:ln w="12700">
                <a:noFill/>
              </a:ln>
            </p:spPr>
            <p:txBody>
              <a:bodyPr wrap="square" lIns="34289" tIns="34289" rIns="34289" bIns="34289" anchor="ctr"/>
              <a:p>
                <a:pPr lvl="0" indent="0" hangingPunct="0"/>
                <a:endParaRPr lang="en-US" altLang="en-US"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1692" name="任意多边形 66586"/>
            <p:cNvSpPr/>
            <p:nvPr/>
          </p:nvSpPr>
          <p:spPr>
            <a:xfrm rot="10800000">
              <a:off x="428624" y="0"/>
              <a:ext cx="228601" cy="228594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595959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1693" name="直接连接符 66564"/>
          <p:cNvSpPr/>
          <p:nvPr/>
        </p:nvSpPr>
        <p:spPr>
          <a:xfrm>
            <a:off x="184150" y="3851275"/>
            <a:ext cx="8843963" cy="0"/>
          </a:xfrm>
          <a:prstGeom prst="line">
            <a:avLst/>
          </a:prstGeom>
          <a:ln w="12700" cap="flat" cmpd="sng">
            <a:solidFill>
              <a:srgbClr val="B08E00">
                <a:alpha val="79999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4289" tIns="34289" rIns="34289" bIns="34289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正五边形 13312"/>
          <p:cNvSpPr/>
          <p:nvPr/>
        </p:nvSpPr>
        <p:spPr>
          <a:xfrm rot="2298223">
            <a:off x="2959100" y="1936750"/>
            <a:ext cx="3302000" cy="3336925"/>
          </a:xfrm>
          <a:prstGeom prst="pentagon">
            <a:avLst/>
          </a:prstGeom>
          <a:noFill/>
          <a:ln w="12700" cap="flat" cmpd="sng">
            <a:solidFill>
              <a:srgbClr val="000000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square" lIns="34289" tIns="34289" rIns="34289" bIns="34289" anchor="ctr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18" name="任意多边形 13313"/>
          <p:cNvSpPr/>
          <p:nvPr/>
        </p:nvSpPr>
        <p:spPr>
          <a:xfrm rot="2157231">
            <a:off x="5027613" y="1670050"/>
            <a:ext cx="1057275" cy="10572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3F3F3F"/>
          </a:solidFill>
          <a:ln w="31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19" name="任意多边形 13314"/>
          <p:cNvSpPr/>
          <p:nvPr/>
        </p:nvSpPr>
        <p:spPr>
          <a:xfrm rot="2157231">
            <a:off x="5838825" y="3716338"/>
            <a:ext cx="1054100" cy="1052512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3F3F3F"/>
          </a:solidFill>
          <a:ln w="31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20" name="任意多边形 13315"/>
          <p:cNvSpPr/>
          <p:nvPr/>
        </p:nvSpPr>
        <p:spPr>
          <a:xfrm rot="2157231">
            <a:off x="3930650" y="4884738"/>
            <a:ext cx="1052513" cy="1054100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FFCF01"/>
          </a:solidFill>
          <a:ln w="31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21" name="任意多边形 13316"/>
          <p:cNvSpPr/>
          <p:nvPr/>
        </p:nvSpPr>
        <p:spPr>
          <a:xfrm rot="2157231">
            <a:off x="2274888" y="3663950"/>
            <a:ext cx="1054100" cy="1054100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3F3F3F"/>
          </a:solidFill>
          <a:ln w="31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22" name="任意多边形 13317"/>
          <p:cNvSpPr/>
          <p:nvPr/>
        </p:nvSpPr>
        <p:spPr>
          <a:xfrm rot="2157231">
            <a:off x="2897188" y="1643063"/>
            <a:ext cx="1054100" cy="1062037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3F3F3F"/>
          </a:solidFill>
          <a:ln w="31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23" name="任意多边形 13318"/>
          <p:cNvSpPr/>
          <p:nvPr/>
        </p:nvSpPr>
        <p:spPr>
          <a:xfrm>
            <a:off x="5281613" y="1887538"/>
            <a:ext cx="574675" cy="522287"/>
          </a:xfrm>
          <a:custGeom>
            <a:avLst/>
            <a:gdLst/>
            <a:ahLst/>
            <a:cxnLst>
              <a:cxn ang="0">
                <a:pos x="10717" y="10800"/>
              </a:cxn>
              <a:cxn ang="0">
                <a:pos x="10717" y="10800"/>
              </a:cxn>
              <a:cxn ang="0">
                <a:pos x="10717" y="10800"/>
              </a:cxn>
              <a:cxn ang="0">
                <a:pos x="10717" y="10800"/>
              </a:cxn>
            </a:cxnLst>
            <a:pathLst>
              <a:path w="21435" h="21600">
                <a:moveTo>
                  <a:pt x="21168" y="20329"/>
                </a:moveTo>
                <a:cubicBezTo>
                  <a:pt x="21168" y="20202"/>
                  <a:pt x="21060" y="19948"/>
                  <a:pt x="20952" y="19694"/>
                </a:cubicBezTo>
                <a:cubicBezTo>
                  <a:pt x="20088" y="17788"/>
                  <a:pt x="20088" y="17788"/>
                  <a:pt x="20088" y="17788"/>
                </a:cubicBezTo>
                <a:cubicBezTo>
                  <a:pt x="20088" y="12579"/>
                  <a:pt x="20088" y="12579"/>
                  <a:pt x="20088" y="12579"/>
                </a:cubicBezTo>
                <a:cubicBezTo>
                  <a:pt x="20088" y="12452"/>
                  <a:pt x="20088" y="12325"/>
                  <a:pt x="19980" y="12198"/>
                </a:cubicBezTo>
                <a:cubicBezTo>
                  <a:pt x="19872" y="12198"/>
                  <a:pt x="19872" y="12071"/>
                  <a:pt x="19764" y="12071"/>
                </a:cubicBezTo>
                <a:cubicBezTo>
                  <a:pt x="13284" y="12071"/>
                  <a:pt x="13284" y="12071"/>
                  <a:pt x="13284" y="12071"/>
                </a:cubicBezTo>
                <a:cubicBezTo>
                  <a:pt x="13176" y="12071"/>
                  <a:pt x="13068" y="12198"/>
                  <a:pt x="12960" y="12198"/>
                </a:cubicBezTo>
                <a:cubicBezTo>
                  <a:pt x="12852" y="12325"/>
                  <a:pt x="12852" y="12452"/>
                  <a:pt x="12852" y="12579"/>
                </a:cubicBezTo>
                <a:cubicBezTo>
                  <a:pt x="12852" y="15120"/>
                  <a:pt x="12852" y="15120"/>
                  <a:pt x="12852" y="15120"/>
                </a:cubicBezTo>
                <a:cubicBezTo>
                  <a:pt x="11340" y="15120"/>
                  <a:pt x="11340" y="15120"/>
                  <a:pt x="11340" y="15120"/>
                </a:cubicBezTo>
                <a:cubicBezTo>
                  <a:pt x="11340" y="9402"/>
                  <a:pt x="11340" y="9402"/>
                  <a:pt x="11340" y="9402"/>
                </a:cubicBezTo>
                <a:cubicBezTo>
                  <a:pt x="15120" y="9402"/>
                  <a:pt x="15120" y="9402"/>
                  <a:pt x="15120" y="9402"/>
                </a:cubicBezTo>
                <a:cubicBezTo>
                  <a:pt x="15660" y="9402"/>
                  <a:pt x="15660" y="9021"/>
                  <a:pt x="15336" y="8259"/>
                </a:cubicBezTo>
                <a:cubicBezTo>
                  <a:pt x="15336" y="8132"/>
                  <a:pt x="15228" y="7878"/>
                  <a:pt x="15120" y="7624"/>
                </a:cubicBezTo>
                <a:cubicBezTo>
                  <a:pt x="14256" y="5718"/>
                  <a:pt x="14256" y="5718"/>
                  <a:pt x="14256" y="5718"/>
                </a:cubicBezTo>
                <a:cubicBezTo>
                  <a:pt x="14256" y="508"/>
                  <a:pt x="14256" y="508"/>
                  <a:pt x="14256" y="508"/>
                </a:cubicBezTo>
                <a:cubicBezTo>
                  <a:pt x="14256" y="381"/>
                  <a:pt x="14256" y="254"/>
                  <a:pt x="14148" y="127"/>
                </a:cubicBezTo>
                <a:cubicBezTo>
                  <a:pt x="14040" y="0"/>
                  <a:pt x="13932" y="0"/>
                  <a:pt x="13824" y="0"/>
                </a:cubicBezTo>
                <a:cubicBezTo>
                  <a:pt x="7452" y="0"/>
                  <a:pt x="7452" y="0"/>
                  <a:pt x="7452" y="0"/>
                </a:cubicBezTo>
                <a:cubicBezTo>
                  <a:pt x="7344" y="0"/>
                  <a:pt x="7236" y="0"/>
                  <a:pt x="7128" y="127"/>
                </a:cubicBezTo>
                <a:cubicBezTo>
                  <a:pt x="7128" y="254"/>
                  <a:pt x="7020" y="381"/>
                  <a:pt x="7020" y="508"/>
                </a:cubicBezTo>
                <a:cubicBezTo>
                  <a:pt x="7020" y="5718"/>
                  <a:pt x="7020" y="5718"/>
                  <a:pt x="7020" y="5718"/>
                </a:cubicBezTo>
                <a:cubicBezTo>
                  <a:pt x="6264" y="7624"/>
                  <a:pt x="6264" y="7624"/>
                  <a:pt x="6264" y="7624"/>
                </a:cubicBezTo>
                <a:cubicBezTo>
                  <a:pt x="6156" y="7751"/>
                  <a:pt x="6156" y="7751"/>
                  <a:pt x="6156" y="7751"/>
                </a:cubicBezTo>
                <a:cubicBezTo>
                  <a:pt x="6048" y="8005"/>
                  <a:pt x="6048" y="8132"/>
                  <a:pt x="5940" y="8259"/>
                </a:cubicBezTo>
                <a:cubicBezTo>
                  <a:pt x="5940" y="8259"/>
                  <a:pt x="5832" y="8386"/>
                  <a:pt x="5832" y="8640"/>
                </a:cubicBezTo>
                <a:cubicBezTo>
                  <a:pt x="5724" y="8767"/>
                  <a:pt x="5724" y="8894"/>
                  <a:pt x="5724" y="9021"/>
                </a:cubicBezTo>
                <a:cubicBezTo>
                  <a:pt x="5724" y="9021"/>
                  <a:pt x="5724" y="9148"/>
                  <a:pt x="5724" y="9275"/>
                </a:cubicBezTo>
                <a:cubicBezTo>
                  <a:pt x="5832" y="9275"/>
                  <a:pt x="5832" y="9402"/>
                  <a:pt x="5940" y="9402"/>
                </a:cubicBezTo>
                <a:cubicBezTo>
                  <a:pt x="6048" y="9402"/>
                  <a:pt x="6156" y="9529"/>
                  <a:pt x="6264" y="9402"/>
                </a:cubicBezTo>
                <a:cubicBezTo>
                  <a:pt x="9936" y="9402"/>
                  <a:pt x="9936" y="9402"/>
                  <a:pt x="9936" y="9402"/>
                </a:cubicBezTo>
                <a:cubicBezTo>
                  <a:pt x="9936" y="15120"/>
                  <a:pt x="9936" y="15120"/>
                  <a:pt x="9936" y="15120"/>
                </a:cubicBezTo>
                <a:cubicBezTo>
                  <a:pt x="8532" y="15120"/>
                  <a:pt x="8532" y="15120"/>
                  <a:pt x="8532" y="15120"/>
                </a:cubicBezTo>
                <a:cubicBezTo>
                  <a:pt x="8532" y="12579"/>
                  <a:pt x="8532" y="12579"/>
                  <a:pt x="8532" y="12579"/>
                </a:cubicBezTo>
                <a:cubicBezTo>
                  <a:pt x="8532" y="12452"/>
                  <a:pt x="8424" y="12325"/>
                  <a:pt x="8424" y="12198"/>
                </a:cubicBezTo>
                <a:cubicBezTo>
                  <a:pt x="8316" y="12198"/>
                  <a:pt x="8208" y="12071"/>
                  <a:pt x="8100" y="12071"/>
                </a:cubicBezTo>
                <a:cubicBezTo>
                  <a:pt x="1728" y="12071"/>
                  <a:pt x="1728" y="12071"/>
                  <a:pt x="1728" y="12071"/>
                </a:cubicBezTo>
                <a:cubicBezTo>
                  <a:pt x="1512" y="12071"/>
                  <a:pt x="1512" y="12198"/>
                  <a:pt x="1404" y="12198"/>
                </a:cubicBezTo>
                <a:cubicBezTo>
                  <a:pt x="1296" y="12325"/>
                  <a:pt x="1296" y="12452"/>
                  <a:pt x="1296" y="12579"/>
                </a:cubicBezTo>
                <a:cubicBezTo>
                  <a:pt x="1296" y="17788"/>
                  <a:pt x="1296" y="17788"/>
                  <a:pt x="1296" y="17788"/>
                </a:cubicBezTo>
                <a:cubicBezTo>
                  <a:pt x="432" y="19694"/>
                  <a:pt x="432" y="19694"/>
                  <a:pt x="432" y="19694"/>
                </a:cubicBezTo>
                <a:cubicBezTo>
                  <a:pt x="432" y="19694"/>
                  <a:pt x="432" y="19821"/>
                  <a:pt x="324" y="19948"/>
                </a:cubicBezTo>
                <a:cubicBezTo>
                  <a:pt x="324" y="20075"/>
                  <a:pt x="216" y="20202"/>
                  <a:pt x="216" y="20329"/>
                </a:cubicBezTo>
                <a:cubicBezTo>
                  <a:pt x="108" y="20456"/>
                  <a:pt x="108" y="20584"/>
                  <a:pt x="0" y="20711"/>
                </a:cubicBezTo>
                <a:cubicBezTo>
                  <a:pt x="0" y="20965"/>
                  <a:pt x="0" y="20965"/>
                  <a:pt x="0" y="21092"/>
                </a:cubicBezTo>
                <a:cubicBezTo>
                  <a:pt x="0" y="21219"/>
                  <a:pt x="0" y="21346"/>
                  <a:pt x="0" y="21346"/>
                </a:cubicBezTo>
                <a:cubicBezTo>
                  <a:pt x="0" y="21473"/>
                  <a:pt x="108" y="21473"/>
                  <a:pt x="216" y="21600"/>
                </a:cubicBezTo>
                <a:cubicBezTo>
                  <a:pt x="216" y="21600"/>
                  <a:pt x="324" y="21600"/>
                  <a:pt x="540" y="21600"/>
                </a:cubicBezTo>
                <a:cubicBezTo>
                  <a:pt x="9288" y="21600"/>
                  <a:pt x="9288" y="21600"/>
                  <a:pt x="9288" y="21600"/>
                </a:cubicBezTo>
                <a:cubicBezTo>
                  <a:pt x="9828" y="21600"/>
                  <a:pt x="9936" y="21219"/>
                  <a:pt x="9612" y="20329"/>
                </a:cubicBezTo>
                <a:cubicBezTo>
                  <a:pt x="9612" y="20202"/>
                  <a:pt x="9504" y="19948"/>
                  <a:pt x="9288" y="19694"/>
                </a:cubicBezTo>
                <a:cubicBezTo>
                  <a:pt x="8532" y="17788"/>
                  <a:pt x="8532" y="17788"/>
                  <a:pt x="8532" y="17788"/>
                </a:cubicBezTo>
                <a:cubicBezTo>
                  <a:pt x="8532" y="16899"/>
                  <a:pt x="8532" y="16899"/>
                  <a:pt x="8532" y="16899"/>
                </a:cubicBezTo>
                <a:cubicBezTo>
                  <a:pt x="12852" y="16899"/>
                  <a:pt x="12852" y="16899"/>
                  <a:pt x="12852" y="16899"/>
                </a:cubicBezTo>
                <a:cubicBezTo>
                  <a:pt x="12852" y="17788"/>
                  <a:pt x="12852" y="17788"/>
                  <a:pt x="12852" y="17788"/>
                </a:cubicBezTo>
                <a:cubicBezTo>
                  <a:pt x="12096" y="19694"/>
                  <a:pt x="12096" y="19694"/>
                  <a:pt x="12096" y="19694"/>
                </a:cubicBezTo>
                <a:cubicBezTo>
                  <a:pt x="12096" y="19694"/>
                  <a:pt x="11988" y="19821"/>
                  <a:pt x="11988" y="19948"/>
                </a:cubicBezTo>
                <a:cubicBezTo>
                  <a:pt x="11880" y="20075"/>
                  <a:pt x="11772" y="20202"/>
                  <a:pt x="11772" y="20329"/>
                </a:cubicBezTo>
                <a:cubicBezTo>
                  <a:pt x="11772" y="20456"/>
                  <a:pt x="11664" y="20584"/>
                  <a:pt x="11664" y="20711"/>
                </a:cubicBezTo>
                <a:cubicBezTo>
                  <a:pt x="11556" y="20965"/>
                  <a:pt x="11556" y="20965"/>
                  <a:pt x="11556" y="21092"/>
                </a:cubicBezTo>
                <a:cubicBezTo>
                  <a:pt x="11556" y="21219"/>
                  <a:pt x="11556" y="21346"/>
                  <a:pt x="11556" y="21346"/>
                </a:cubicBezTo>
                <a:cubicBezTo>
                  <a:pt x="11664" y="21473"/>
                  <a:pt x="11664" y="21473"/>
                  <a:pt x="11772" y="21600"/>
                </a:cubicBezTo>
                <a:cubicBezTo>
                  <a:pt x="11880" y="21600"/>
                  <a:pt x="11988" y="21600"/>
                  <a:pt x="12096" y="21600"/>
                </a:cubicBezTo>
                <a:cubicBezTo>
                  <a:pt x="20952" y="21600"/>
                  <a:pt x="20952" y="21600"/>
                  <a:pt x="20952" y="21600"/>
                </a:cubicBezTo>
                <a:cubicBezTo>
                  <a:pt x="21492" y="21600"/>
                  <a:pt x="21600" y="21219"/>
                  <a:pt x="21168" y="20329"/>
                </a:cubicBezTo>
                <a:close/>
                <a:moveTo>
                  <a:pt x="7344" y="16899"/>
                </a:moveTo>
                <a:cubicBezTo>
                  <a:pt x="2484" y="16899"/>
                  <a:pt x="2484" y="16899"/>
                  <a:pt x="2484" y="16899"/>
                </a:cubicBezTo>
                <a:cubicBezTo>
                  <a:pt x="2484" y="13468"/>
                  <a:pt x="2484" y="13468"/>
                  <a:pt x="2484" y="13468"/>
                </a:cubicBezTo>
                <a:cubicBezTo>
                  <a:pt x="7344" y="13468"/>
                  <a:pt x="7344" y="13468"/>
                  <a:pt x="7344" y="13468"/>
                </a:cubicBezTo>
                <a:lnTo>
                  <a:pt x="7344" y="16899"/>
                </a:lnTo>
                <a:close/>
                <a:moveTo>
                  <a:pt x="8208" y="4701"/>
                </a:moveTo>
                <a:cubicBezTo>
                  <a:pt x="8208" y="1271"/>
                  <a:pt x="8208" y="1271"/>
                  <a:pt x="8208" y="1271"/>
                </a:cubicBezTo>
                <a:cubicBezTo>
                  <a:pt x="13068" y="1271"/>
                  <a:pt x="13068" y="1271"/>
                  <a:pt x="13068" y="1271"/>
                </a:cubicBezTo>
                <a:cubicBezTo>
                  <a:pt x="13068" y="4701"/>
                  <a:pt x="13068" y="4701"/>
                  <a:pt x="13068" y="4701"/>
                </a:cubicBezTo>
                <a:lnTo>
                  <a:pt x="8208" y="4701"/>
                </a:lnTo>
                <a:close/>
                <a:moveTo>
                  <a:pt x="18900" y="16899"/>
                </a:moveTo>
                <a:cubicBezTo>
                  <a:pt x="14040" y="16899"/>
                  <a:pt x="14040" y="16899"/>
                  <a:pt x="14040" y="16899"/>
                </a:cubicBezTo>
                <a:cubicBezTo>
                  <a:pt x="14040" y="13468"/>
                  <a:pt x="14040" y="13468"/>
                  <a:pt x="14040" y="13468"/>
                </a:cubicBezTo>
                <a:cubicBezTo>
                  <a:pt x="18900" y="13468"/>
                  <a:pt x="18900" y="13468"/>
                  <a:pt x="18900" y="13468"/>
                </a:cubicBezTo>
                <a:lnTo>
                  <a:pt x="18900" y="16899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9224" name="组合 13319"/>
          <p:cNvGrpSpPr/>
          <p:nvPr/>
        </p:nvGrpSpPr>
        <p:grpSpPr>
          <a:xfrm>
            <a:off x="2514600" y="3903663"/>
            <a:ext cx="574675" cy="576262"/>
            <a:chOff x="0" y="0"/>
            <a:chExt cx="574849" cy="576580"/>
          </a:xfrm>
        </p:grpSpPr>
        <p:sp>
          <p:nvSpPr>
            <p:cNvPr id="9225" name="任意多边形 13320"/>
            <p:cNvSpPr/>
            <p:nvPr/>
          </p:nvSpPr>
          <p:spPr>
            <a:xfrm>
              <a:off x="0" y="0"/>
              <a:ext cx="286298" cy="289421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0" y="10716"/>
                  </a:moveTo>
                  <a:lnTo>
                    <a:pt x="10800" y="0"/>
                  </a:lnTo>
                  <a:lnTo>
                    <a:pt x="21600" y="10716"/>
                  </a:lnTo>
                  <a:lnTo>
                    <a:pt x="10800" y="21600"/>
                  </a:lnTo>
                  <a:lnTo>
                    <a:pt x="0" y="1071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26" name="任意多边形 13321"/>
            <p:cNvSpPr/>
            <p:nvPr/>
          </p:nvSpPr>
          <p:spPr>
            <a:xfrm>
              <a:off x="286297" y="0"/>
              <a:ext cx="288552" cy="289421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0884" y="0"/>
                  </a:moveTo>
                  <a:lnTo>
                    <a:pt x="21600" y="10716"/>
                  </a:lnTo>
                  <a:lnTo>
                    <a:pt x="10884" y="21600"/>
                  </a:lnTo>
                  <a:lnTo>
                    <a:pt x="0" y="10716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27" name="任意多边形 13322"/>
            <p:cNvSpPr/>
            <p:nvPr/>
          </p:nvSpPr>
          <p:spPr>
            <a:xfrm>
              <a:off x="0" y="289420"/>
              <a:ext cx="286298" cy="287160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0800" y="21600"/>
                  </a:moveTo>
                  <a:lnTo>
                    <a:pt x="0" y="10800"/>
                  </a:ln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28" name="任意多边形 13323"/>
            <p:cNvSpPr/>
            <p:nvPr/>
          </p:nvSpPr>
          <p:spPr>
            <a:xfrm>
              <a:off x="286297" y="289420"/>
              <a:ext cx="288552" cy="287160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0884" y="21600"/>
                  </a:moveTo>
                  <a:lnTo>
                    <a:pt x="0" y="10800"/>
                  </a:lnTo>
                  <a:lnTo>
                    <a:pt x="10884" y="0"/>
                  </a:lnTo>
                  <a:lnTo>
                    <a:pt x="21600" y="10800"/>
                  </a:lnTo>
                  <a:lnTo>
                    <a:pt x="10884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9229" name="组合 13324"/>
          <p:cNvGrpSpPr/>
          <p:nvPr/>
        </p:nvGrpSpPr>
        <p:grpSpPr>
          <a:xfrm>
            <a:off x="6127750" y="3930650"/>
            <a:ext cx="528638" cy="522288"/>
            <a:chOff x="-1" y="0"/>
            <a:chExt cx="529280" cy="522579"/>
          </a:xfrm>
        </p:grpSpPr>
        <p:sp>
          <p:nvSpPr>
            <p:cNvPr id="9230" name="任意多边形 13325"/>
            <p:cNvSpPr/>
            <p:nvPr/>
          </p:nvSpPr>
          <p:spPr>
            <a:xfrm>
              <a:off x="0" y="0"/>
              <a:ext cx="413273" cy="244355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0800" y="21600"/>
                  </a:moveTo>
                  <a:cubicBezTo>
                    <a:pt x="16663" y="21600"/>
                    <a:pt x="21600" y="18439"/>
                    <a:pt x="21600" y="14224"/>
                  </a:cubicBezTo>
                  <a:cubicBezTo>
                    <a:pt x="21600" y="7376"/>
                    <a:pt x="21600" y="7376"/>
                    <a:pt x="21600" y="7376"/>
                  </a:cubicBezTo>
                  <a:cubicBezTo>
                    <a:pt x="21600" y="3161"/>
                    <a:pt x="16663" y="0"/>
                    <a:pt x="10800" y="0"/>
                  </a:cubicBezTo>
                  <a:cubicBezTo>
                    <a:pt x="4937" y="0"/>
                    <a:pt x="0" y="3161"/>
                    <a:pt x="0" y="7376"/>
                  </a:cubicBezTo>
                  <a:cubicBezTo>
                    <a:pt x="0" y="14224"/>
                    <a:pt x="0" y="14224"/>
                    <a:pt x="0" y="14224"/>
                  </a:cubicBezTo>
                  <a:cubicBezTo>
                    <a:pt x="0" y="18439"/>
                    <a:pt x="4937" y="21600"/>
                    <a:pt x="10800" y="21600"/>
                  </a:cubicBezTo>
                  <a:close/>
                  <a:moveTo>
                    <a:pt x="10800" y="1580"/>
                  </a:moveTo>
                  <a:cubicBezTo>
                    <a:pt x="16663" y="1580"/>
                    <a:pt x="20366" y="4741"/>
                    <a:pt x="20366" y="7376"/>
                  </a:cubicBezTo>
                  <a:cubicBezTo>
                    <a:pt x="20366" y="9483"/>
                    <a:pt x="16663" y="12644"/>
                    <a:pt x="10800" y="12644"/>
                  </a:cubicBezTo>
                  <a:cubicBezTo>
                    <a:pt x="4937" y="12644"/>
                    <a:pt x="1234" y="9483"/>
                    <a:pt x="1234" y="7376"/>
                  </a:cubicBezTo>
                  <a:cubicBezTo>
                    <a:pt x="1234" y="4741"/>
                    <a:pt x="4937" y="1580"/>
                    <a:pt x="10800" y="15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1" name="任意多边形 13326"/>
            <p:cNvSpPr/>
            <p:nvPr/>
          </p:nvSpPr>
          <p:spPr>
            <a:xfrm>
              <a:off x="0" y="203224"/>
              <a:ext cx="413273" cy="164517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0800" y="21600"/>
                  </a:moveTo>
                  <a:cubicBezTo>
                    <a:pt x="12034" y="21600"/>
                    <a:pt x="13269" y="21600"/>
                    <a:pt x="14503" y="20829"/>
                  </a:cubicBezTo>
                  <a:cubicBezTo>
                    <a:pt x="15429" y="13886"/>
                    <a:pt x="18206" y="7714"/>
                    <a:pt x="21600" y="7714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6171"/>
                    <a:pt x="16663" y="10800"/>
                    <a:pt x="10800" y="10800"/>
                  </a:cubicBezTo>
                  <a:cubicBezTo>
                    <a:pt x="4937" y="10800"/>
                    <a:pt x="0" y="6171"/>
                    <a:pt x="0" y="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4937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2" name="任意多边形 13327"/>
            <p:cNvSpPr/>
            <p:nvPr/>
          </p:nvSpPr>
          <p:spPr>
            <a:xfrm>
              <a:off x="-1" y="326612"/>
              <a:ext cx="294850" cy="164516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5120" y="10800"/>
                  </a:moveTo>
                  <a:cubicBezTo>
                    <a:pt x="6912" y="10800"/>
                    <a:pt x="0" y="6171"/>
                    <a:pt x="0" y="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971"/>
                    <a:pt x="6912" y="21600"/>
                    <a:pt x="15120" y="21600"/>
                  </a:cubicBezTo>
                  <a:cubicBezTo>
                    <a:pt x="17280" y="21600"/>
                    <a:pt x="19440" y="21600"/>
                    <a:pt x="21600" y="20829"/>
                  </a:cubicBezTo>
                  <a:cubicBezTo>
                    <a:pt x="20304" y="17743"/>
                    <a:pt x="19872" y="13886"/>
                    <a:pt x="19872" y="10800"/>
                  </a:cubicBezTo>
                  <a:cubicBezTo>
                    <a:pt x="18144" y="10800"/>
                    <a:pt x="16848" y="10800"/>
                    <a:pt x="15120" y="108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3" name="任意多边形 13328"/>
            <p:cNvSpPr/>
            <p:nvPr/>
          </p:nvSpPr>
          <p:spPr>
            <a:xfrm>
              <a:off x="294848" y="285482"/>
              <a:ext cx="234431" cy="237097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0800" y="0"/>
                  </a:moveTo>
                  <a:cubicBezTo>
                    <a:pt x="4860" y="0"/>
                    <a:pt x="0" y="4860"/>
                    <a:pt x="0" y="10800"/>
                  </a:cubicBezTo>
                  <a:cubicBezTo>
                    <a:pt x="0" y="16740"/>
                    <a:pt x="4860" y="21600"/>
                    <a:pt x="10800" y="21600"/>
                  </a:cubicBezTo>
                  <a:cubicBezTo>
                    <a:pt x="16740" y="21600"/>
                    <a:pt x="21600" y="16740"/>
                    <a:pt x="21600" y="10800"/>
                  </a:cubicBezTo>
                  <a:cubicBezTo>
                    <a:pt x="21600" y="4860"/>
                    <a:pt x="16740" y="0"/>
                    <a:pt x="10800" y="0"/>
                  </a:cubicBezTo>
                  <a:close/>
                  <a:moveTo>
                    <a:pt x="16200" y="12420"/>
                  </a:moveTo>
                  <a:cubicBezTo>
                    <a:pt x="12420" y="12420"/>
                    <a:pt x="12420" y="12420"/>
                    <a:pt x="12420" y="12420"/>
                  </a:cubicBezTo>
                  <a:cubicBezTo>
                    <a:pt x="12420" y="16200"/>
                    <a:pt x="12420" y="16200"/>
                    <a:pt x="12420" y="16200"/>
                  </a:cubicBezTo>
                  <a:cubicBezTo>
                    <a:pt x="9180" y="16200"/>
                    <a:pt x="9180" y="16200"/>
                    <a:pt x="9180" y="16200"/>
                  </a:cubicBezTo>
                  <a:cubicBezTo>
                    <a:pt x="9180" y="12420"/>
                    <a:pt x="9180" y="12420"/>
                    <a:pt x="9180" y="12420"/>
                  </a:cubicBezTo>
                  <a:cubicBezTo>
                    <a:pt x="5400" y="12420"/>
                    <a:pt x="5400" y="12420"/>
                    <a:pt x="5400" y="12420"/>
                  </a:cubicBezTo>
                  <a:cubicBezTo>
                    <a:pt x="5400" y="9180"/>
                    <a:pt x="5400" y="9180"/>
                    <a:pt x="5400" y="9180"/>
                  </a:cubicBezTo>
                  <a:cubicBezTo>
                    <a:pt x="9180" y="9180"/>
                    <a:pt x="9180" y="9180"/>
                    <a:pt x="9180" y="9180"/>
                  </a:cubicBezTo>
                  <a:cubicBezTo>
                    <a:pt x="9180" y="5400"/>
                    <a:pt x="9180" y="5400"/>
                    <a:pt x="9180" y="5400"/>
                  </a:cubicBezTo>
                  <a:cubicBezTo>
                    <a:pt x="12420" y="5400"/>
                    <a:pt x="12420" y="5400"/>
                    <a:pt x="12420" y="5400"/>
                  </a:cubicBezTo>
                  <a:cubicBezTo>
                    <a:pt x="12420" y="9180"/>
                    <a:pt x="12420" y="9180"/>
                    <a:pt x="12420" y="9180"/>
                  </a:cubicBezTo>
                  <a:cubicBezTo>
                    <a:pt x="16200" y="9180"/>
                    <a:pt x="16200" y="9180"/>
                    <a:pt x="16200" y="9180"/>
                  </a:cubicBezTo>
                  <a:lnTo>
                    <a:pt x="16200" y="1242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9234" name="任意多边形 13329"/>
          <p:cNvSpPr/>
          <p:nvPr/>
        </p:nvSpPr>
        <p:spPr>
          <a:xfrm>
            <a:off x="4106863" y="5080000"/>
            <a:ext cx="700087" cy="57626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19564" y="7128"/>
                </a:moveTo>
                <a:cubicBezTo>
                  <a:pt x="18856" y="7128"/>
                  <a:pt x="18325" y="7776"/>
                  <a:pt x="18325" y="8640"/>
                </a:cubicBezTo>
                <a:cubicBezTo>
                  <a:pt x="18325" y="9396"/>
                  <a:pt x="18856" y="10044"/>
                  <a:pt x="19564" y="10044"/>
                </a:cubicBezTo>
                <a:cubicBezTo>
                  <a:pt x="20272" y="10044"/>
                  <a:pt x="20803" y="9396"/>
                  <a:pt x="20803" y="8640"/>
                </a:cubicBezTo>
                <a:cubicBezTo>
                  <a:pt x="20803" y="7776"/>
                  <a:pt x="20272" y="7128"/>
                  <a:pt x="19564" y="7128"/>
                </a:cubicBezTo>
                <a:close/>
                <a:moveTo>
                  <a:pt x="2036" y="7128"/>
                </a:moveTo>
                <a:cubicBezTo>
                  <a:pt x="1328" y="7128"/>
                  <a:pt x="797" y="7776"/>
                  <a:pt x="797" y="8640"/>
                </a:cubicBezTo>
                <a:cubicBezTo>
                  <a:pt x="797" y="9396"/>
                  <a:pt x="1328" y="10044"/>
                  <a:pt x="2036" y="10044"/>
                </a:cubicBezTo>
                <a:cubicBezTo>
                  <a:pt x="2744" y="10044"/>
                  <a:pt x="3275" y="9396"/>
                  <a:pt x="3275" y="8640"/>
                </a:cubicBezTo>
                <a:cubicBezTo>
                  <a:pt x="3275" y="7776"/>
                  <a:pt x="2744" y="7128"/>
                  <a:pt x="2036" y="7128"/>
                </a:cubicBezTo>
                <a:close/>
                <a:moveTo>
                  <a:pt x="15934" y="4428"/>
                </a:moveTo>
                <a:cubicBezTo>
                  <a:pt x="14961" y="4428"/>
                  <a:pt x="14164" y="5400"/>
                  <a:pt x="14164" y="6588"/>
                </a:cubicBezTo>
                <a:cubicBezTo>
                  <a:pt x="14164" y="7884"/>
                  <a:pt x="14961" y="8856"/>
                  <a:pt x="15934" y="8856"/>
                </a:cubicBezTo>
                <a:cubicBezTo>
                  <a:pt x="16908" y="8856"/>
                  <a:pt x="17793" y="7884"/>
                  <a:pt x="17793" y="6588"/>
                </a:cubicBezTo>
                <a:cubicBezTo>
                  <a:pt x="17793" y="5400"/>
                  <a:pt x="16908" y="4428"/>
                  <a:pt x="15934" y="4428"/>
                </a:cubicBezTo>
                <a:close/>
                <a:moveTo>
                  <a:pt x="21600" y="17820"/>
                </a:moveTo>
                <a:cubicBezTo>
                  <a:pt x="19475" y="17820"/>
                  <a:pt x="19475" y="17820"/>
                  <a:pt x="19475" y="17820"/>
                </a:cubicBezTo>
                <a:cubicBezTo>
                  <a:pt x="19475" y="13176"/>
                  <a:pt x="19475" y="13176"/>
                  <a:pt x="19475" y="13176"/>
                </a:cubicBezTo>
                <a:cubicBezTo>
                  <a:pt x="19475" y="12420"/>
                  <a:pt x="19298" y="11664"/>
                  <a:pt x="19033" y="11016"/>
                </a:cubicBezTo>
                <a:cubicBezTo>
                  <a:pt x="19210" y="11016"/>
                  <a:pt x="19387" y="10908"/>
                  <a:pt x="19564" y="10908"/>
                </a:cubicBezTo>
                <a:cubicBezTo>
                  <a:pt x="20715" y="10908"/>
                  <a:pt x="21600" y="11988"/>
                  <a:pt x="21600" y="13392"/>
                </a:cubicBezTo>
                <a:lnTo>
                  <a:pt x="21600" y="17820"/>
                </a:lnTo>
                <a:close/>
                <a:moveTo>
                  <a:pt x="5666" y="4428"/>
                </a:moveTo>
                <a:cubicBezTo>
                  <a:pt x="4692" y="4428"/>
                  <a:pt x="3807" y="5400"/>
                  <a:pt x="3807" y="6588"/>
                </a:cubicBezTo>
                <a:cubicBezTo>
                  <a:pt x="3807" y="7884"/>
                  <a:pt x="4692" y="8856"/>
                  <a:pt x="5666" y="8856"/>
                </a:cubicBezTo>
                <a:cubicBezTo>
                  <a:pt x="6639" y="8856"/>
                  <a:pt x="7436" y="7884"/>
                  <a:pt x="7436" y="6588"/>
                </a:cubicBezTo>
                <a:cubicBezTo>
                  <a:pt x="7436" y="5400"/>
                  <a:pt x="6639" y="4428"/>
                  <a:pt x="5666" y="4428"/>
                </a:cubicBezTo>
                <a:close/>
                <a:moveTo>
                  <a:pt x="2036" y="10908"/>
                </a:moveTo>
                <a:cubicBezTo>
                  <a:pt x="2213" y="10908"/>
                  <a:pt x="2390" y="11016"/>
                  <a:pt x="2567" y="11016"/>
                </a:cubicBezTo>
                <a:cubicBezTo>
                  <a:pt x="2302" y="11664"/>
                  <a:pt x="2125" y="12420"/>
                  <a:pt x="2125" y="13176"/>
                </a:cubicBezTo>
                <a:cubicBezTo>
                  <a:pt x="2125" y="17820"/>
                  <a:pt x="2125" y="17820"/>
                  <a:pt x="2125" y="17820"/>
                </a:cubicBezTo>
                <a:cubicBezTo>
                  <a:pt x="0" y="17820"/>
                  <a:pt x="0" y="17820"/>
                  <a:pt x="0" y="17820"/>
                </a:cubicBezTo>
                <a:cubicBezTo>
                  <a:pt x="0" y="13392"/>
                  <a:pt x="0" y="13392"/>
                  <a:pt x="0" y="13392"/>
                </a:cubicBezTo>
                <a:cubicBezTo>
                  <a:pt x="0" y="11988"/>
                  <a:pt x="885" y="10908"/>
                  <a:pt x="2036" y="10908"/>
                </a:cubicBezTo>
                <a:close/>
                <a:moveTo>
                  <a:pt x="10800" y="0"/>
                </a:moveTo>
                <a:cubicBezTo>
                  <a:pt x="9295" y="0"/>
                  <a:pt x="8144" y="1404"/>
                  <a:pt x="8144" y="3240"/>
                </a:cubicBezTo>
                <a:cubicBezTo>
                  <a:pt x="8144" y="5076"/>
                  <a:pt x="9295" y="6480"/>
                  <a:pt x="10800" y="6480"/>
                </a:cubicBezTo>
                <a:cubicBezTo>
                  <a:pt x="12305" y="6480"/>
                  <a:pt x="13456" y="5076"/>
                  <a:pt x="13456" y="3240"/>
                </a:cubicBezTo>
                <a:cubicBezTo>
                  <a:pt x="13456" y="1404"/>
                  <a:pt x="12305" y="0"/>
                  <a:pt x="10800" y="0"/>
                </a:cubicBezTo>
                <a:close/>
                <a:moveTo>
                  <a:pt x="18856" y="19548"/>
                </a:moveTo>
                <a:cubicBezTo>
                  <a:pt x="15669" y="19548"/>
                  <a:pt x="15669" y="19548"/>
                  <a:pt x="15669" y="19548"/>
                </a:cubicBezTo>
                <a:cubicBezTo>
                  <a:pt x="15669" y="12528"/>
                  <a:pt x="15669" y="12528"/>
                  <a:pt x="15669" y="12528"/>
                </a:cubicBezTo>
                <a:cubicBezTo>
                  <a:pt x="15669" y="11556"/>
                  <a:pt x="15492" y="10692"/>
                  <a:pt x="15138" y="9828"/>
                </a:cubicBezTo>
                <a:cubicBezTo>
                  <a:pt x="15403" y="9720"/>
                  <a:pt x="15669" y="9720"/>
                  <a:pt x="15934" y="9720"/>
                </a:cubicBezTo>
                <a:cubicBezTo>
                  <a:pt x="17528" y="9720"/>
                  <a:pt x="18856" y="11232"/>
                  <a:pt x="18856" y="13176"/>
                </a:cubicBezTo>
                <a:lnTo>
                  <a:pt x="18856" y="19548"/>
                </a:lnTo>
                <a:close/>
                <a:moveTo>
                  <a:pt x="5931" y="12528"/>
                </a:moveTo>
                <a:cubicBezTo>
                  <a:pt x="5931" y="19548"/>
                  <a:pt x="5931" y="19548"/>
                  <a:pt x="5931" y="19548"/>
                </a:cubicBezTo>
                <a:cubicBezTo>
                  <a:pt x="2744" y="19548"/>
                  <a:pt x="2744" y="19548"/>
                  <a:pt x="2744" y="19548"/>
                </a:cubicBezTo>
                <a:cubicBezTo>
                  <a:pt x="2744" y="13176"/>
                  <a:pt x="2744" y="13176"/>
                  <a:pt x="2744" y="13176"/>
                </a:cubicBezTo>
                <a:cubicBezTo>
                  <a:pt x="2744" y="11232"/>
                  <a:pt x="4072" y="9720"/>
                  <a:pt x="5666" y="9720"/>
                </a:cubicBezTo>
                <a:cubicBezTo>
                  <a:pt x="5931" y="9720"/>
                  <a:pt x="6197" y="9720"/>
                  <a:pt x="6462" y="9828"/>
                </a:cubicBezTo>
                <a:cubicBezTo>
                  <a:pt x="6108" y="10692"/>
                  <a:pt x="5931" y="11556"/>
                  <a:pt x="5931" y="12528"/>
                </a:cubicBezTo>
                <a:close/>
                <a:moveTo>
                  <a:pt x="6551" y="21600"/>
                </a:moveTo>
                <a:cubicBezTo>
                  <a:pt x="15049" y="21600"/>
                  <a:pt x="15049" y="21600"/>
                  <a:pt x="15049" y="21600"/>
                </a:cubicBezTo>
                <a:cubicBezTo>
                  <a:pt x="15049" y="12528"/>
                  <a:pt x="15049" y="12528"/>
                  <a:pt x="15049" y="12528"/>
                </a:cubicBezTo>
                <a:cubicBezTo>
                  <a:pt x="15049" y="9720"/>
                  <a:pt x="13102" y="7344"/>
                  <a:pt x="10800" y="7344"/>
                </a:cubicBezTo>
                <a:cubicBezTo>
                  <a:pt x="8498" y="7344"/>
                  <a:pt x="6551" y="9720"/>
                  <a:pt x="6551" y="12528"/>
                </a:cubicBezTo>
                <a:lnTo>
                  <a:pt x="6551" y="21600"/>
                </a:lnTo>
                <a:close/>
              </a:path>
            </a:pathLst>
          </a:custGeom>
          <a:solidFill>
            <a:srgbClr val="010002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35" name="矩形 13330"/>
          <p:cNvSpPr/>
          <p:nvPr/>
        </p:nvSpPr>
        <p:spPr>
          <a:xfrm>
            <a:off x="3746500" y="2603500"/>
            <a:ext cx="1438275" cy="447675"/>
          </a:xfrm>
          <a:prstGeom prst="rect">
            <a:avLst/>
          </a:prstGeom>
          <a:noFill/>
          <a:ln w="12700">
            <a:noFill/>
          </a:ln>
        </p:spPr>
        <p:txBody>
          <a:bodyPr wrap="square" lIns="34289" tIns="34289" rIns="34289" bIns="34289" anchor="t">
            <a:spAutoFit/>
          </a:bodyPr>
          <a:p>
            <a:pPr lvl="0" indent="0" algn="r" hangingPunct="0"/>
            <a:r>
              <a:rPr lang="zh-CN" altLang="en-US" sz="25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地质背景</a:t>
            </a:r>
            <a:endParaRPr lang="zh-CN" altLang="en-US" sz="2500">
              <a:solidFill>
                <a:srgbClr val="262626"/>
              </a:solidFill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9236" name="任意多边形 13331"/>
          <p:cNvSpPr/>
          <p:nvPr/>
        </p:nvSpPr>
        <p:spPr>
          <a:xfrm>
            <a:off x="3159125" y="1919288"/>
            <a:ext cx="452438" cy="560387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16986" y="8743"/>
                </a:moveTo>
                <a:cubicBezTo>
                  <a:pt x="19188" y="9171"/>
                  <a:pt x="19188" y="9171"/>
                  <a:pt x="19188" y="9171"/>
                </a:cubicBezTo>
                <a:cubicBezTo>
                  <a:pt x="19188" y="9943"/>
                  <a:pt x="19188" y="9943"/>
                  <a:pt x="19188" y="9943"/>
                </a:cubicBezTo>
                <a:cubicBezTo>
                  <a:pt x="16252" y="9943"/>
                  <a:pt x="16252" y="9943"/>
                  <a:pt x="16252" y="9943"/>
                </a:cubicBezTo>
                <a:cubicBezTo>
                  <a:pt x="16986" y="8743"/>
                  <a:pt x="16986" y="8743"/>
                  <a:pt x="16986" y="8743"/>
                </a:cubicBezTo>
                <a:close/>
                <a:moveTo>
                  <a:pt x="7340" y="14829"/>
                </a:moveTo>
                <a:cubicBezTo>
                  <a:pt x="9542" y="12257"/>
                  <a:pt x="9542" y="12257"/>
                  <a:pt x="9542" y="12257"/>
                </a:cubicBezTo>
                <a:cubicBezTo>
                  <a:pt x="11849" y="14571"/>
                  <a:pt x="11849" y="14571"/>
                  <a:pt x="11849" y="14571"/>
                </a:cubicBezTo>
                <a:cubicBezTo>
                  <a:pt x="8808" y="16714"/>
                  <a:pt x="8808" y="16714"/>
                  <a:pt x="8808" y="16714"/>
                </a:cubicBezTo>
                <a:cubicBezTo>
                  <a:pt x="8493" y="17057"/>
                  <a:pt x="7969" y="17057"/>
                  <a:pt x="7445" y="16971"/>
                </a:cubicBezTo>
                <a:cubicBezTo>
                  <a:pt x="0" y="15086"/>
                  <a:pt x="0" y="15086"/>
                  <a:pt x="0" y="15086"/>
                </a:cubicBezTo>
                <a:cubicBezTo>
                  <a:pt x="0" y="14057"/>
                  <a:pt x="0" y="14057"/>
                  <a:pt x="0" y="14057"/>
                </a:cubicBezTo>
                <a:cubicBezTo>
                  <a:pt x="7340" y="14829"/>
                  <a:pt x="7340" y="14829"/>
                  <a:pt x="7340" y="14829"/>
                </a:cubicBezTo>
                <a:close/>
                <a:moveTo>
                  <a:pt x="11849" y="8400"/>
                </a:moveTo>
                <a:cubicBezTo>
                  <a:pt x="13526" y="5571"/>
                  <a:pt x="13526" y="5571"/>
                  <a:pt x="13526" y="5571"/>
                </a:cubicBezTo>
                <a:cubicBezTo>
                  <a:pt x="10695" y="6086"/>
                  <a:pt x="10695" y="6086"/>
                  <a:pt x="10695" y="6086"/>
                </a:cubicBezTo>
                <a:cubicBezTo>
                  <a:pt x="11849" y="8400"/>
                  <a:pt x="11849" y="8400"/>
                  <a:pt x="11849" y="8400"/>
                </a:cubicBezTo>
                <a:close/>
                <a:moveTo>
                  <a:pt x="17720" y="5743"/>
                </a:moveTo>
                <a:cubicBezTo>
                  <a:pt x="17720" y="5914"/>
                  <a:pt x="17616" y="6000"/>
                  <a:pt x="17616" y="6086"/>
                </a:cubicBezTo>
                <a:cubicBezTo>
                  <a:pt x="14784" y="10800"/>
                  <a:pt x="14784" y="10800"/>
                  <a:pt x="14784" y="10800"/>
                </a:cubicBezTo>
                <a:cubicBezTo>
                  <a:pt x="19713" y="14914"/>
                  <a:pt x="19713" y="14914"/>
                  <a:pt x="19713" y="14914"/>
                </a:cubicBezTo>
                <a:cubicBezTo>
                  <a:pt x="19922" y="15086"/>
                  <a:pt x="20027" y="15257"/>
                  <a:pt x="20132" y="15514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0447" y="21600"/>
                  <a:pt x="20447" y="21600"/>
                  <a:pt x="20447" y="21600"/>
                </a:cubicBezTo>
                <a:cubicBezTo>
                  <a:pt x="17720" y="16371"/>
                  <a:pt x="17720" y="16371"/>
                  <a:pt x="17720" y="16371"/>
                </a:cubicBezTo>
                <a:cubicBezTo>
                  <a:pt x="16462" y="15771"/>
                  <a:pt x="12163" y="13371"/>
                  <a:pt x="11219" y="12943"/>
                </a:cubicBezTo>
                <a:cubicBezTo>
                  <a:pt x="10276" y="12429"/>
                  <a:pt x="9961" y="11486"/>
                  <a:pt x="10485" y="10629"/>
                </a:cubicBezTo>
                <a:cubicBezTo>
                  <a:pt x="10800" y="10200"/>
                  <a:pt x="10800" y="10200"/>
                  <a:pt x="10800" y="10200"/>
                </a:cubicBezTo>
                <a:cubicBezTo>
                  <a:pt x="11849" y="10714"/>
                  <a:pt x="11849" y="10714"/>
                  <a:pt x="11849" y="10714"/>
                </a:cubicBezTo>
                <a:cubicBezTo>
                  <a:pt x="12058" y="10371"/>
                  <a:pt x="12058" y="10371"/>
                  <a:pt x="12058" y="10371"/>
                </a:cubicBezTo>
                <a:cubicBezTo>
                  <a:pt x="11219" y="9429"/>
                  <a:pt x="11219" y="9429"/>
                  <a:pt x="11219" y="9429"/>
                </a:cubicBezTo>
                <a:cubicBezTo>
                  <a:pt x="11010" y="9171"/>
                  <a:pt x="11010" y="9171"/>
                  <a:pt x="11010" y="9171"/>
                </a:cubicBezTo>
                <a:cubicBezTo>
                  <a:pt x="8388" y="6000"/>
                  <a:pt x="8388" y="6000"/>
                  <a:pt x="8388" y="6000"/>
                </a:cubicBezTo>
                <a:cubicBezTo>
                  <a:pt x="8388" y="5914"/>
                  <a:pt x="8283" y="5914"/>
                  <a:pt x="8283" y="5829"/>
                </a:cubicBezTo>
                <a:cubicBezTo>
                  <a:pt x="8179" y="5486"/>
                  <a:pt x="8388" y="5057"/>
                  <a:pt x="8808" y="4971"/>
                </a:cubicBezTo>
                <a:cubicBezTo>
                  <a:pt x="14470" y="2914"/>
                  <a:pt x="14470" y="2914"/>
                  <a:pt x="14470" y="2914"/>
                </a:cubicBezTo>
                <a:cubicBezTo>
                  <a:pt x="14680" y="2829"/>
                  <a:pt x="14994" y="2743"/>
                  <a:pt x="15204" y="2743"/>
                </a:cubicBezTo>
                <a:cubicBezTo>
                  <a:pt x="15204" y="2743"/>
                  <a:pt x="15309" y="2743"/>
                  <a:pt x="15414" y="2743"/>
                </a:cubicBezTo>
                <a:cubicBezTo>
                  <a:pt x="16777" y="2743"/>
                  <a:pt x="17930" y="3686"/>
                  <a:pt x="17930" y="4886"/>
                </a:cubicBezTo>
                <a:cubicBezTo>
                  <a:pt x="17930" y="5229"/>
                  <a:pt x="17930" y="5486"/>
                  <a:pt x="17720" y="5743"/>
                </a:cubicBezTo>
                <a:close/>
                <a:moveTo>
                  <a:pt x="17196" y="1629"/>
                </a:moveTo>
                <a:cubicBezTo>
                  <a:pt x="17196" y="771"/>
                  <a:pt x="18035" y="0"/>
                  <a:pt x="19083" y="0"/>
                </a:cubicBezTo>
                <a:cubicBezTo>
                  <a:pt x="20237" y="0"/>
                  <a:pt x="21076" y="771"/>
                  <a:pt x="21076" y="1629"/>
                </a:cubicBezTo>
                <a:cubicBezTo>
                  <a:pt x="21076" y="2486"/>
                  <a:pt x="20237" y="3257"/>
                  <a:pt x="19083" y="3257"/>
                </a:cubicBezTo>
                <a:cubicBezTo>
                  <a:pt x="18035" y="3257"/>
                  <a:pt x="17196" y="2486"/>
                  <a:pt x="17196" y="1629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37" name="矩形 13332"/>
          <p:cNvSpPr/>
          <p:nvPr/>
        </p:nvSpPr>
        <p:spPr>
          <a:xfrm>
            <a:off x="250825" y="4291013"/>
            <a:ext cx="2028825" cy="447675"/>
          </a:xfrm>
          <a:prstGeom prst="rect">
            <a:avLst/>
          </a:prstGeom>
          <a:noFill/>
          <a:ln w="12700">
            <a:noFill/>
          </a:ln>
        </p:spPr>
        <p:txBody>
          <a:bodyPr wrap="square" lIns="34289" tIns="34289" rIns="34289" bIns="34289" anchor="t">
            <a:spAutoFit/>
          </a:bodyPr>
          <a:p>
            <a:pPr lvl="0" indent="0" algn="r" hangingPunct="0"/>
            <a:r>
              <a:rPr lang="zh-CN" altLang="en-US" sz="25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元素地球化学</a:t>
            </a:r>
            <a:endParaRPr lang="zh-CN" altLang="en-US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9238" name="矩形 13333"/>
          <p:cNvSpPr/>
          <p:nvPr/>
        </p:nvSpPr>
        <p:spPr>
          <a:xfrm>
            <a:off x="1416050" y="1662113"/>
            <a:ext cx="1438275" cy="447675"/>
          </a:xfrm>
          <a:prstGeom prst="rect">
            <a:avLst/>
          </a:prstGeom>
          <a:noFill/>
          <a:ln w="12700">
            <a:noFill/>
          </a:ln>
        </p:spPr>
        <p:txBody>
          <a:bodyPr wrap="square" lIns="34289" tIns="34289" rIns="34289" bIns="34289" anchor="t">
            <a:spAutoFit/>
          </a:bodyPr>
          <a:p>
            <a:pPr lvl="0" indent="0" hangingPunct="0"/>
            <a:r>
              <a:rPr lang="zh-CN" altLang="en-US" sz="25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煤质分析</a:t>
            </a:r>
            <a:endParaRPr lang="zh-CN" altLang="en-US" sz="2500">
              <a:solidFill>
                <a:srgbClr val="262626"/>
              </a:solidFill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9239" name="矩形 13334"/>
          <p:cNvSpPr/>
          <p:nvPr/>
        </p:nvSpPr>
        <p:spPr>
          <a:xfrm>
            <a:off x="6305550" y="1662113"/>
            <a:ext cx="1701800" cy="449262"/>
          </a:xfrm>
          <a:prstGeom prst="rect">
            <a:avLst/>
          </a:prstGeom>
          <a:noFill/>
          <a:ln w="12700">
            <a:noFill/>
          </a:ln>
        </p:spPr>
        <p:txBody>
          <a:bodyPr wrap="square" lIns="34289" tIns="34289" rIns="34289" bIns="34289" anchor="t">
            <a:spAutoFit/>
          </a:bodyPr>
          <a:p>
            <a:pPr lvl="0" indent="0" hangingPunct="0"/>
            <a:r>
              <a:rPr lang="zh-CN" altLang="en-US" sz="25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矿物学分析</a:t>
            </a:r>
            <a:endParaRPr lang="zh-CN" altLang="en-US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9240" name="矩形 13335"/>
          <p:cNvSpPr/>
          <p:nvPr/>
        </p:nvSpPr>
        <p:spPr>
          <a:xfrm>
            <a:off x="1150938" y="6018213"/>
            <a:ext cx="6627812" cy="447675"/>
          </a:xfrm>
          <a:prstGeom prst="rect">
            <a:avLst/>
          </a:prstGeom>
          <a:noFill/>
          <a:ln w="12700">
            <a:noFill/>
          </a:ln>
        </p:spPr>
        <p:txBody>
          <a:bodyPr wrap="square" lIns="34289" tIns="34289" rIns="34289" bIns="34289" anchor="t">
            <a:spAutoFit/>
          </a:bodyPr>
          <a:p>
            <a:pPr lvl="0" indent="0" hangingPunct="0"/>
            <a:r>
              <a:rPr lang="zh-CN" altLang="en-US" sz="25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成煤环境和微量元素赋存特征、纳米矿物特征</a:t>
            </a:r>
            <a:endParaRPr lang="zh-CN" altLang="en-US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9241" name="直接连接符 13336"/>
          <p:cNvSpPr/>
          <p:nvPr/>
        </p:nvSpPr>
        <p:spPr>
          <a:xfrm flipV="1">
            <a:off x="4768850" y="2622550"/>
            <a:ext cx="514350" cy="741363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42" name="直接连接符 13337"/>
          <p:cNvSpPr/>
          <p:nvPr/>
        </p:nvSpPr>
        <p:spPr>
          <a:xfrm flipH="1" flipV="1">
            <a:off x="3738563" y="2603500"/>
            <a:ext cx="485775" cy="633413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43" name="任意多边形 13338"/>
          <p:cNvSpPr/>
          <p:nvPr/>
        </p:nvSpPr>
        <p:spPr>
          <a:xfrm rot="2157231">
            <a:off x="3954463" y="3146425"/>
            <a:ext cx="1054100" cy="1052513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3F3F3F"/>
          </a:solidFill>
          <a:ln w="31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9244" name="组合 13339"/>
          <p:cNvGrpSpPr/>
          <p:nvPr/>
        </p:nvGrpSpPr>
        <p:grpSpPr>
          <a:xfrm>
            <a:off x="4224338" y="3355975"/>
            <a:ext cx="571500" cy="576263"/>
            <a:chOff x="0" y="0"/>
            <a:chExt cx="571397" cy="576580"/>
          </a:xfrm>
        </p:grpSpPr>
        <p:sp>
          <p:nvSpPr>
            <p:cNvPr id="9245" name="任意多边形 13340"/>
            <p:cNvSpPr/>
            <p:nvPr/>
          </p:nvSpPr>
          <p:spPr>
            <a:xfrm>
              <a:off x="0" y="60595"/>
              <a:ext cx="515985" cy="515985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0800" y="21600"/>
                  </a:moveTo>
                  <a:cubicBezTo>
                    <a:pt x="16823" y="21600"/>
                    <a:pt x="21600" y="16719"/>
                    <a:pt x="21600" y="10800"/>
                  </a:cubicBezTo>
                  <a:cubicBezTo>
                    <a:pt x="21600" y="8931"/>
                    <a:pt x="21185" y="7165"/>
                    <a:pt x="20354" y="5712"/>
                  </a:cubicBezTo>
                  <a:cubicBezTo>
                    <a:pt x="20250" y="5712"/>
                    <a:pt x="20146" y="5712"/>
                    <a:pt x="20146" y="5712"/>
                  </a:cubicBezTo>
                  <a:cubicBezTo>
                    <a:pt x="20042" y="5712"/>
                    <a:pt x="20042" y="5712"/>
                    <a:pt x="19938" y="5712"/>
                  </a:cubicBezTo>
                  <a:cubicBezTo>
                    <a:pt x="18588" y="5608"/>
                    <a:pt x="18588" y="5608"/>
                    <a:pt x="18588" y="5608"/>
                  </a:cubicBezTo>
                  <a:cubicBezTo>
                    <a:pt x="17550" y="6542"/>
                    <a:pt x="17550" y="6542"/>
                    <a:pt x="17550" y="6542"/>
                  </a:cubicBezTo>
                  <a:cubicBezTo>
                    <a:pt x="18381" y="7788"/>
                    <a:pt x="18796" y="9242"/>
                    <a:pt x="18796" y="10800"/>
                  </a:cubicBezTo>
                  <a:cubicBezTo>
                    <a:pt x="18796" y="15162"/>
                    <a:pt x="15265" y="18692"/>
                    <a:pt x="10800" y="18692"/>
                  </a:cubicBezTo>
                  <a:cubicBezTo>
                    <a:pt x="6438" y="18692"/>
                    <a:pt x="2908" y="15162"/>
                    <a:pt x="2908" y="10800"/>
                  </a:cubicBezTo>
                  <a:cubicBezTo>
                    <a:pt x="2908" y="6335"/>
                    <a:pt x="6438" y="2804"/>
                    <a:pt x="10800" y="2804"/>
                  </a:cubicBezTo>
                  <a:cubicBezTo>
                    <a:pt x="12358" y="2804"/>
                    <a:pt x="13812" y="3219"/>
                    <a:pt x="15058" y="4050"/>
                  </a:cubicBezTo>
                  <a:cubicBezTo>
                    <a:pt x="15888" y="3115"/>
                    <a:pt x="15888" y="3115"/>
                    <a:pt x="15888" y="3115"/>
                  </a:cubicBezTo>
                  <a:cubicBezTo>
                    <a:pt x="15785" y="1558"/>
                    <a:pt x="15785" y="1558"/>
                    <a:pt x="15785" y="1558"/>
                  </a:cubicBezTo>
                  <a:cubicBezTo>
                    <a:pt x="15785" y="1454"/>
                    <a:pt x="15785" y="1246"/>
                    <a:pt x="15785" y="1142"/>
                  </a:cubicBezTo>
                  <a:cubicBezTo>
                    <a:pt x="14331" y="415"/>
                    <a:pt x="12565" y="0"/>
                    <a:pt x="10800" y="0"/>
                  </a:cubicBezTo>
                  <a:cubicBezTo>
                    <a:pt x="4881" y="0"/>
                    <a:pt x="0" y="4777"/>
                    <a:pt x="0" y="10800"/>
                  </a:cubicBezTo>
                  <a:cubicBezTo>
                    <a:pt x="0" y="16719"/>
                    <a:pt x="488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6" name="任意多边形 13341"/>
            <p:cNvSpPr/>
            <p:nvPr/>
          </p:nvSpPr>
          <p:spPr>
            <a:xfrm>
              <a:off x="132209" y="189132"/>
              <a:ext cx="251567" cy="255239"/>
            </a:xfrm>
            <a:custGeom>
              <a:avLst/>
              <a:gdLst/>
              <a:ahLst/>
              <a:cxnLst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  <a:cxn ang="0">
                  <a:pos x="10800" y="10800"/>
                </a:cxn>
              </a:cxnLst>
              <a:pathLst>
                <a:path w="21600" h="21600">
                  <a:moveTo>
                    <a:pt x="10800" y="5243"/>
                  </a:moveTo>
                  <a:cubicBezTo>
                    <a:pt x="11012" y="5243"/>
                    <a:pt x="11224" y="5243"/>
                    <a:pt x="11224" y="5243"/>
                  </a:cubicBezTo>
                  <a:cubicBezTo>
                    <a:pt x="15459" y="1258"/>
                    <a:pt x="15459" y="1258"/>
                    <a:pt x="15459" y="1258"/>
                  </a:cubicBezTo>
                  <a:cubicBezTo>
                    <a:pt x="15459" y="1049"/>
                    <a:pt x="15459" y="1049"/>
                    <a:pt x="15459" y="1049"/>
                  </a:cubicBezTo>
                  <a:cubicBezTo>
                    <a:pt x="13976" y="419"/>
                    <a:pt x="12494" y="0"/>
                    <a:pt x="10800" y="0"/>
                  </a:cubicBezTo>
                  <a:cubicBezTo>
                    <a:pt x="4871" y="0"/>
                    <a:pt x="0" y="4823"/>
                    <a:pt x="0" y="10905"/>
                  </a:cubicBezTo>
                  <a:cubicBezTo>
                    <a:pt x="0" y="16777"/>
                    <a:pt x="4871" y="21600"/>
                    <a:pt x="10800" y="21600"/>
                  </a:cubicBezTo>
                  <a:cubicBezTo>
                    <a:pt x="16941" y="21600"/>
                    <a:pt x="21600" y="16777"/>
                    <a:pt x="21600" y="10905"/>
                  </a:cubicBezTo>
                  <a:cubicBezTo>
                    <a:pt x="21600" y="9227"/>
                    <a:pt x="21388" y="7759"/>
                    <a:pt x="20753" y="6291"/>
                  </a:cubicBezTo>
                  <a:cubicBezTo>
                    <a:pt x="20541" y="6291"/>
                    <a:pt x="20541" y="6291"/>
                    <a:pt x="20541" y="6291"/>
                  </a:cubicBezTo>
                  <a:cubicBezTo>
                    <a:pt x="16518" y="10485"/>
                    <a:pt x="16518" y="10485"/>
                    <a:pt x="16518" y="10485"/>
                  </a:cubicBezTo>
                  <a:cubicBezTo>
                    <a:pt x="16518" y="10485"/>
                    <a:pt x="16518" y="10695"/>
                    <a:pt x="16518" y="10905"/>
                  </a:cubicBezTo>
                  <a:cubicBezTo>
                    <a:pt x="16518" y="14050"/>
                    <a:pt x="13976" y="16567"/>
                    <a:pt x="10800" y="16567"/>
                  </a:cubicBezTo>
                  <a:cubicBezTo>
                    <a:pt x="7624" y="16567"/>
                    <a:pt x="5082" y="14050"/>
                    <a:pt x="5082" y="10905"/>
                  </a:cubicBezTo>
                  <a:cubicBezTo>
                    <a:pt x="5082" y="7759"/>
                    <a:pt x="7624" y="5243"/>
                    <a:pt x="10800" y="524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7" name="任意多边形 13342"/>
            <p:cNvSpPr/>
            <p:nvPr/>
          </p:nvSpPr>
          <p:spPr>
            <a:xfrm>
              <a:off x="259078" y="0"/>
              <a:ext cx="312319" cy="315834"/>
            </a:xfrm>
            <a:custGeom>
              <a:avLst/>
              <a:gdLst/>
              <a:ahLst/>
              <a:cxnLst>
                <a:cxn ang="0">
                  <a:pos x="10817" y="10800"/>
                </a:cxn>
                <a:cxn ang="0">
                  <a:pos x="10817" y="10800"/>
                </a:cxn>
                <a:cxn ang="0">
                  <a:pos x="10817" y="10800"/>
                </a:cxn>
                <a:cxn ang="0">
                  <a:pos x="10817" y="10800"/>
                </a:cxn>
              </a:cxnLst>
              <a:pathLst>
                <a:path w="21360" h="21600">
                  <a:moveTo>
                    <a:pt x="18061" y="5953"/>
                  </a:moveTo>
                  <a:cubicBezTo>
                    <a:pt x="19252" y="4932"/>
                    <a:pt x="19252" y="4932"/>
                    <a:pt x="19252" y="4932"/>
                  </a:cubicBezTo>
                  <a:cubicBezTo>
                    <a:pt x="19592" y="4422"/>
                    <a:pt x="19592" y="3572"/>
                    <a:pt x="19252" y="3231"/>
                  </a:cubicBezTo>
                  <a:cubicBezTo>
                    <a:pt x="18402" y="2381"/>
                    <a:pt x="18402" y="2381"/>
                    <a:pt x="18402" y="2381"/>
                  </a:cubicBezTo>
                  <a:cubicBezTo>
                    <a:pt x="18232" y="2211"/>
                    <a:pt x="17891" y="2041"/>
                    <a:pt x="17551" y="2041"/>
                  </a:cubicBezTo>
                  <a:cubicBezTo>
                    <a:pt x="17211" y="2041"/>
                    <a:pt x="17041" y="2211"/>
                    <a:pt x="16701" y="2381"/>
                  </a:cubicBezTo>
                  <a:cubicBezTo>
                    <a:pt x="15510" y="3572"/>
                    <a:pt x="15510" y="3572"/>
                    <a:pt x="15510" y="3572"/>
                  </a:cubicBezTo>
                  <a:cubicBezTo>
                    <a:pt x="15340" y="510"/>
                    <a:pt x="15340" y="510"/>
                    <a:pt x="15340" y="510"/>
                  </a:cubicBezTo>
                  <a:cubicBezTo>
                    <a:pt x="15340" y="170"/>
                    <a:pt x="15000" y="0"/>
                    <a:pt x="14830" y="0"/>
                  </a:cubicBezTo>
                  <a:cubicBezTo>
                    <a:pt x="14830" y="0"/>
                    <a:pt x="14660" y="170"/>
                    <a:pt x="14660" y="170"/>
                  </a:cubicBezTo>
                  <a:cubicBezTo>
                    <a:pt x="9898" y="4932"/>
                    <a:pt x="9898" y="4932"/>
                    <a:pt x="9898" y="4932"/>
                  </a:cubicBezTo>
                  <a:cubicBezTo>
                    <a:pt x="9387" y="5272"/>
                    <a:pt x="9217" y="5953"/>
                    <a:pt x="9217" y="6463"/>
                  </a:cubicBezTo>
                  <a:cubicBezTo>
                    <a:pt x="9217" y="6633"/>
                    <a:pt x="9217" y="6633"/>
                    <a:pt x="9217" y="6633"/>
                  </a:cubicBezTo>
                  <a:cubicBezTo>
                    <a:pt x="9557" y="9694"/>
                    <a:pt x="9557" y="9694"/>
                    <a:pt x="9557" y="9694"/>
                  </a:cubicBezTo>
                  <a:cubicBezTo>
                    <a:pt x="7857" y="11395"/>
                    <a:pt x="7857" y="11395"/>
                    <a:pt x="7857" y="11395"/>
                  </a:cubicBezTo>
                  <a:cubicBezTo>
                    <a:pt x="4795" y="14457"/>
                    <a:pt x="4795" y="14457"/>
                    <a:pt x="4795" y="14457"/>
                  </a:cubicBezTo>
                  <a:cubicBezTo>
                    <a:pt x="4625" y="14457"/>
                    <a:pt x="4625" y="14457"/>
                    <a:pt x="4625" y="14457"/>
                  </a:cubicBezTo>
                  <a:cubicBezTo>
                    <a:pt x="1734" y="17518"/>
                    <a:pt x="1734" y="17518"/>
                    <a:pt x="1734" y="17518"/>
                  </a:cubicBezTo>
                  <a:cubicBezTo>
                    <a:pt x="373" y="18879"/>
                    <a:pt x="373" y="18879"/>
                    <a:pt x="373" y="18879"/>
                  </a:cubicBezTo>
                  <a:cubicBezTo>
                    <a:pt x="203" y="19049"/>
                    <a:pt x="33" y="19219"/>
                    <a:pt x="33" y="19389"/>
                  </a:cubicBezTo>
                  <a:cubicBezTo>
                    <a:pt x="33" y="20580"/>
                    <a:pt x="33" y="20580"/>
                    <a:pt x="33" y="20580"/>
                  </a:cubicBezTo>
                  <a:cubicBezTo>
                    <a:pt x="-137" y="21090"/>
                    <a:pt x="373" y="21600"/>
                    <a:pt x="1054" y="21600"/>
                  </a:cubicBezTo>
                  <a:cubicBezTo>
                    <a:pt x="1054" y="21600"/>
                    <a:pt x="1054" y="21600"/>
                    <a:pt x="1054" y="21600"/>
                  </a:cubicBezTo>
                  <a:cubicBezTo>
                    <a:pt x="2074" y="21600"/>
                    <a:pt x="2074" y="21600"/>
                    <a:pt x="2074" y="21600"/>
                  </a:cubicBezTo>
                  <a:cubicBezTo>
                    <a:pt x="2414" y="21600"/>
                    <a:pt x="2584" y="21430"/>
                    <a:pt x="2754" y="21260"/>
                  </a:cubicBezTo>
                  <a:cubicBezTo>
                    <a:pt x="12109" y="11906"/>
                    <a:pt x="12109" y="11906"/>
                    <a:pt x="12109" y="11906"/>
                  </a:cubicBezTo>
                  <a:cubicBezTo>
                    <a:pt x="14830" y="12246"/>
                    <a:pt x="14830" y="12246"/>
                    <a:pt x="14830" y="12246"/>
                  </a:cubicBezTo>
                  <a:cubicBezTo>
                    <a:pt x="15000" y="12246"/>
                    <a:pt x="15000" y="12246"/>
                    <a:pt x="15000" y="12246"/>
                  </a:cubicBezTo>
                  <a:cubicBezTo>
                    <a:pt x="15170" y="12246"/>
                    <a:pt x="15170" y="12246"/>
                    <a:pt x="15170" y="12246"/>
                  </a:cubicBezTo>
                  <a:cubicBezTo>
                    <a:pt x="15680" y="12246"/>
                    <a:pt x="16191" y="11906"/>
                    <a:pt x="16531" y="11565"/>
                  </a:cubicBezTo>
                  <a:cubicBezTo>
                    <a:pt x="21293" y="6803"/>
                    <a:pt x="21293" y="6803"/>
                    <a:pt x="21293" y="6803"/>
                  </a:cubicBezTo>
                  <a:cubicBezTo>
                    <a:pt x="21463" y="6633"/>
                    <a:pt x="21293" y="6123"/>
                    <a:pt x="20953" y="6123"/>
                  </a:cubicBezTo>
                  <a:lnTo>
                    <a:pt x="18061" y="5953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9248" name="矩形 13343"/>
          <p:cNvSpPr/>
          <p:nvPr/>
        </p:nvSpPr>
        <p:spPr>
          <a:xfrm>
            <a:off x="6807200" y="4291013"/>
            <a:ext cx="2027238" cy="447675"/>
          </a:xfrm>
          <a:prstGeom prst="rect">
            <a:avLst/>
          </a:prstGeom>
          <a:noFill/>
          <a:ln w="12700">
            <a:noFill/>
          </a:ln>
        </p:spPr>
        <p:txBody>
          <a:bodyPr wrap="square" lIns="34289" tIns="34289" rIns="34289" bIns="34289" anchor="t">
            <a:spAutoFit/>
          </a:bodyPr>
          <a:p>
            <a:pPr lvl="0" indent="0" algn="r" hangingPunct="0"/>
            <a:r>
              <a:rPr lang="zh-CN" altLang="en-US" sz="250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赋存状态分析</a:t>
            </a:r>
            <a:endParaRPr lang="zh-CN" altLang="en-US" sz="2500">
              <a:solidFill>
                <a:srgbClr val="262626"/>
              </a:solidFill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9249" name="直接连接符 13344"/>
          <p:cNvSpPr/>
          <p:nvPr/>
        </p:nvSpPr>
        <p:spPr>
          <a:xfrm>
            <a:off x="4937125" y="3903663"/>
            <a:ext cx="919163" cy="2254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50" name="直接连接符 13345"/>
          <p:cNvSpPr/>
          <p:nvPr/>
        </p:nvSpPr>
        <p:spPr>
          <a:xfrm flipV="1">
            <a:off x="3308350" y="3905250"/>
            <a:ext cx="698500" cy="21590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51" name="直接连接符 13346"/>
          <p:cNvSpPr/>
          <p:nvPr/>
        </p:nvSpPr>
        <p:spPr>
          <a:xfrm>
            <a:off x="4465638" y="4192588"/>
            <a:ext cx="0" cy="703262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52" name="任意多边形 13347"/>
          <p:cNvSpPr/>
          <p:nvPr/>
        </p:nvSpPr>
        <p:spPr>
          <a:xfrm>
            <a:off x="6188075" y="2189163"/>
            <a:ext cx="1789113" cy="70167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rect l="txL" t="txT" r="txR" b="txB"/>
            <a:pathLst>
              <a:path w="21600" h="21600">
                <a:moveTo>
                  <a:pt x="0" y="21600"/>
                </a:moveTo>
                <a:lnTo>
                  <a:pt x="1950" y="0"/>
                </a:lnTo>
                <a:lnTo>
                  <a:pt x="21600" y="0"/>
                </a:lnTo>
                <a:lnTo>
                  <a:pt x="19650" y="2160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txBody>
          <a:bodyPr wrap="square" lIns="0" tIns="0" rIns="0" bIns="0" anchor="ctr"/>
          <a:p>
            <a:pPr lvl="0" indent="0" algn="ctr" hangingPunct="0"/>
            <a:r>
              <a:rPr lang="en-US" altLang="zh-CN">
                <a:solidFill>
                  <a:srgbClr val="FFFFFF"/>
                </a:solidFill>
                <a:latin typeface="Arial Black" panose="020B0A04020102020204" charset="0"/>
                <a:ea typeface="宋体" panose="02010600030101010101" pitchFamily="2" charset="-122"/>
                <a:sym typeface="宋体" panose="02010600030101010101" pitchFamily="2" charset="-122"/>
              </a:rPr>
              <a:t>XRF, XRD, SEM, TEM</a:t>
            </a:r>
            <a:endParaRPr lang="en-US" altLang="zh-CN">
              <a:latin typeface="Arial Black" panose="020B0A0402010202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53" name="任意多边形 13348"/>
          <p:cNvSpPr/>
          <p:nvPr/>
        </p:nvSpPr>
        <p:spPr>
          <a:xfrm>
            <a:off x="1198563" y="2163763"/>
            <a:ext cx="1433512" cy="55245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rect l="txL" t="txT" r="txR" b="txB"/>
            <a:pathLst>
              <a:path w="21600" h="21600">
                <a:moveTo>
                  <a:pt x="0" y="21600"/>
                </a:moveTo>
                <a:lnTo>
                  <a:pt x="1950" y="0"/>
                </a:lnTo>
                <a:lnTo>
                  <a:pt x="21600" y="0"/>
                </a:lnTo>
                <a:lnTo>
                  <a:pt x="19650" y="2160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txBody>
          <a:bodyPr wrap="square" lIns="0" tIns="0" rIns="0" bIns="0" anchor="ctr"/>
          <a:p>
            <a:pPr lvl="0" indent="0" algn="ctr" hangingPunct="0"/>
            <a:r>
              <a:rPr lang="en-US" altLang="zh-CN">
                <a:solidFill>
                  <a:srgbClr val="FFFFFF"/>
                </a:solidFill>
                <a:latin typeface="Arial Black" panose="020B0A04020102020204" charset="0"/>
                <a:ea typeface="宋体" panose="02010600030101010101" pitchFamily="2" charset="-122"/>
                <a:sym typeface="宋体" panose="02010600030101010101" pitchFamily="2" charset="-122"/>
              </a:rPr>
              <a:t>IA, EA</a:t>
            </a:r>
            <a:endParaRPr lang="en-US" altLang="zh-CN">
              <a:solidFill>
                <a:srgbClr val="FFFFFF"/>
              </a:solidFill>
              <a:latin typeface="Arial Black" panose="020B0A0402010202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54" name="任意多边形 13349"/>
          <p:cNvSpPr/>
          <p:nvPr/>
        </p:nvSpPr>
        <p:spPr>
          <a:xfrm>
            <a:off x="427038" y="4848225"/>
            <a:ext cx="1852612" cy="70326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rect l="txL" t="txT" r="txR" b="txB"/>
            <a:pathLst>
              <a:path w="21600" h="21600">
                <a:moveTo>
                  <a:pt x="0" y="21600"/>
                </a:moveTo>
                <a:lnTo>
                  <a:pt x="1950" y="0"/>
                </a:lnTo>
                <a:lnTo>
                  <a:pt x="21600" y="0"/>
                </a:lnTo>
                <a:lnTo>
                  <a:pt x="19650" y="2160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txBody>
          <a:bodyPr wrap="square" lIns="0" tIns="0" rIns="0" bIns="0" anchor="ctr"/>
          <a:p>
            <a:pPr lvl="0" indent="0" algn="ctr" hangingPunct="0"/>
            <a:r>
              <a:rPr lang="en-US" altLang="zh-CN">
                <a:solidFill>
                  <a:srgbClr val="FFFFFF"/>
                </a:solidFill>
                <a:latin typeface="Arial Black" panose="020B0A04020102020204" charset="0"/>
                <a:ea typeface="宋体" panose="02010600030101010101" pitchFamily="2" charset="-122"/>
                <a:sym typeface="宋体" panose="02010600030101010101" pitchFamily="2" charset="-122"/>
              </a:rPr>
              <a:t>XRF, ICP-MS</a:t>
            </a:r>
            <a:endParaRPr lang="en-US" altLang="zh-CN">
              <a:solidFill>
                <a:srgbClr val="FFFFFF"/>
              </a:solidFill>
              <a:latin typeface="Arial Black" panose="020B0A040201020202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0" indent="0" algn="ctr" hangingPunct="0"/>
            <a:r>
              <a:rPr lang="en-US" altLang="zh-CN">
                <a:solidFill>
                  <a:srgbClr val="FFFFFF"/>
                </a:solidFill>
                <a:latin typeface="Arial Black" panose="020B0A04020102020204" charset="0"/>
                <a:ea typeface="宋体" panose="02010600030101010101" pitchFamily="2" charset="-122"/>
                <a:sym typeface="宋体" panose="02010600030101010101" pitchFamily="2" charset="-122"/>
              </a:rPr>
              <a:t>XRF, SEM</a:t>
            </a:r>
            <a:endParaRPr lang="en-US" altLang="zh-CN">
              <a:latin typeface="Arial Black" panose="020B0A0402010202020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55" name="任意多边形 13350"/>
          <p:cNvSpPr/>
          <p:nvPr/>
        </p:nvSpPr>
        <p:spPr>
          <a:xfrm>
            <a:off x="6584950" y="4848225"/>
            <a:ext cx="1928813" cy="703263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rect l="txL" t="txT" r="txR" b="txB"/>
            <a:pathLst>
              <a:path w="21600" h="21600">
                <a:moveTo>
                  <a:pt x="0" y="21600"/>
                </a:moveTo>
                <a:lnTo>
                  <a:pt x="1950" y="0"/>
                </a:lnTo>
                <a:lnTo>
                  <a:pt x="21600" y="0"/>
                </a:lnTo>
                <a:lnTo>
                  <a:pt x="19650" y="2160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txBody>
          <a:bodyPr wrap="square" lIns="0" tIns="0" rIns="0" bIns="0" anchor="ctr"/>
          <a:p>
            <a:pPr lvl="0" indent="0" algn="ctr" hangingPunct="0"/>
            <a:r>
              <a:rPr lang="en-US" altLang="zh-CN">
                <a:solidFill>
                  <a:srgbClr val="FFFFFF"/>
                </a:solidFill>
                <a:latin typeface="Arial Black" panose="020B0A04020102020204" charset="0"/>
                <a:ea typeface="黑体" panose="02010609060101010101" charset="-122"/>
                <a:sym typeface="宋体" panose="02010600030101010101" pitchFamily="2" charset="-122"/>
              </a:rPr>
              <a:t>SEM/TEM, SA</a:t>
            </a:r>
            <a:endParaRPr lang="en-US" altLang="zh-CN">
              <a:solidFill>
                <a:srgbClr val="FFFFFF"/>
              </a:solidFill>
              <a:latin typeface="Arial Black" panose="020B0A04020102020204" charset="0"/>
              <a:ea typeface="黑体" panose="02010609060101010101" charset="-122"/>
              <a:sym typeface="宋体" panose="02010600030101010101" pitchFamily="2" charset="-122"/>
            </a:endParaRPr>
          </a:p>
        </p:txBody>
      </p:sp>
      <p:grpSp>
        <p:nvGrpSpPr>
          <p:cNvPr id="9256" name="组合 13351"/>
          <p:cNvGrpSpPr/>
          <p:nvPr/>
        </p:nvGrpSpPr>
        <p:grpSpPr>
          <a:xfrm>
            <a:off x="481013" y="-222250"/>
            <a:ext cx="2678112" cy="1849438"/>
            <a:chOff x="-1" y="-539369"/>
            <a:chExt cx="3708368" cy="1851174"/>
          </a:xfrm>
        </p:grpSpPr>
        <p:sp>
          <p:nvSpPr>
            <p:cNvPr id="9257" name="矩形 13352"/>
            <p:cNvSpPr/>
            <p:nvPr/>
          </p:nvSpPr>
          <p:spPr>
            <a:xfrm>
              <a:off x="-1" y="-1"/>
              <a:ext cx="3708368" cy="772437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258" name="矩形 13353"/>
            <p:cNvSpPr/>
            <p:nvPr/>
          </p:nvSpPr>
          <p:spPr>
            <a:xfrm>
              <a:off x="-1" y="-539369"/>
              <a:ext cx="3708368" cy="185117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研究思路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9259" name="任意多边形 13354"/>
          <p:cNvSpPr/>
          <p:nvPr/>
        </p:nvSpPr>
        <p:spPr>
          <a:xfrm rot="-10800000" flipH="1">
            <a:off x="2517775" y="1089025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60" name="直接连接符 13355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6144" descr="xiao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938" y="0"/>
            <a:ext cx="4930775" cy="84455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0242" name="文本占位符 6145"/>
          <p:cNvSpPr/>
          <p:nvPr>
            <p:ph type="body"/>
          </p:nvPr>
        </p:nvSpPr>
        <p:spPr>
          <a:xfrm>
            <a:off x="1158875" y="1568450"/>
            <a:ext cx="7073900" cy="473233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anchor="t"/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选题目的及意义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科学问题的提出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研究思路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研究区地质背景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煤质特征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常量元素及矿物学特征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zh-CN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元素地球化学特征</a:t>
            </a:r>
            <a:endParaRPr lang="zh-CN" altLang="zh-CN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微量元素富集特征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微量元素的赋存状态及富集成因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  <a:p>
            <a:pPr marL="230505" lvl="0" indent="-230505" defTabSz="657225">
              <a:lnSpc>
                <a:spcPct val="90000"/>
              </a:lnSpc>
              <a:spcBef>
                <a:spcPts val="600"/>
              </a:spcBef>
              <a:buChar char="•"/>
            </a:pPr>
            <a:r>
              <a:rPr lang="zh-CN" altLang="en-US" sz="2800">
                <a:latin typeface="Arial" panose="020B0604020202020204" charset="-122"/>
                <a:ea typeface="黑体" panose="02010609060101010101" charset="-122"/>
                <a:sym typeface="黑体" panose="02010609060101010101" charset="-122"/>
              </a:rPr>
              <a:t>纳米矿物特征及部分微量元素的富集</a:t>
            </a:r>
            <a:endParaRPr lang="zh-CN" altLang="en-US" sz="2800">
              <a:latin typeface="Arial" panose="020B0604020202020204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243" name="直接连接符 6146"/>
          <p:cNvSpPr/>
          <p:nvPr/>
        </p:nvSpPr>
        <p:spPr>
          <a:xfrm>
            <a:off x="484188" y="12271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0244" name="组合 6147"/>
          <p:cNvGrpSpPr/>
          <p:nvPr/>
        </p:nvGrpSpPr>
        <p:grpSpPr>
          <a:xfrm>
            <a:off x="493713" y="49213"/>
            <a:ext cx="2640012" cy="1316037"/>
            <a:chOff x="-1" y="-383835"/>
            <a:chExt cx="2639008" cy="1317362"/>
          </a:xfrm>
        </p:grpSpPr>
        <p:sp>
          <p:nvSpPr>
            <p:cNvPr id="10245" name="矩形 6148"/>
            <p:cNvSpPr/>
            <p:nvPr/>
          </p:nvSpPr>
          <p:spPr>
            <a:xfrm>
              <a:off x="-1" y="-1"/>
              <a:ext cx="2639008" cy="549694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246" name="矩形 6149"/>
            <p:cNvSpPr/>
            <p:nvPr/>
          </p:nvSpPr>
          <p:spPr>
            <a:xfrm>
              <a:off x="-1" y="-383835"/>
              <a:ext cx="2639008" cy="13173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汇报提纲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10247" name="任意多边形 6150"/>
          <p:cNvSpPr/>
          <p:nvPr/>
        </p:nvSpPr>
        <p:spPr>
          <a:xfrm rot="-10800000" flipH="1">
            <a:off x="2508250" y="9826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直接连接符 1"/>
          <p:cNvSpPr/>
          <p:nvPr/>
        </p:nvSpPr>
        <p:spPr>
          <a:xfrm>
            <a:off x="1374775" y="3343275"/>
            <a:ext cx="2520950" cy="9525"/>
          </a:xfrm>
          <a:prstGeom prst="line">
            <a:avLst/>
          </a:prstGeom>
          <a:ln w="508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矩形 14336"/>
          <p:cNvSpPr/>
          <p:nvPr/>
        </p:nvSpPr>
        <p:spPr>
          <a:xfrm>
            <a:off x="6553200" y="6245225"/>
            <a:ext cx="2133600" cy="287338"/>
          </a:xfrm>
          <a:prstGeom prst="rect">
            <a:avLst/>
          </a:prstGeom>
          <a:noFill/>
          <a:ln w="12700">
            <a:noFill/>
          </a:ln>
        </p:spPr>
        <p:txBody>
          <a:bodyPr wrap="square" lIns="45720" tIns="45720" rIns="45720" bIns="45720" anchor="t">
            <a:spAutoFit/>
          </a:bodyPr>
          <a:p>
            <a:pPr lvl="0" indent="0" algn="r" hangingPunct="0"/>
            <a:fld id="{9A0DB2DC-4C9A-4742-B13C-FB6460FD3503}" type="slidenum">
              <a:rPr lang="zh-CN" altLang="en-US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</a:fld>
            <a:endParaRPr lang="zh-CN" altLang="en-US" sz="14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266" name="图片 14337" descr="2.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863" y="1639888"/>
            <a:ext cx="7278687" cy="3697287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11267" name="组合 14338"/>
          <p:cNvGrpSpPr/>
          <p:nvPr/>
        </p:nvGrpSpPr>
        <p:grpSpPr>
          <a:xfrm>
            <a:off x="481013" y="0"/>
            <a:ext cx="2816225" cy="1404938"/>
            <a:chOff x="-1" y="-409750"/>
            <a:chExt cx="2817185" cy="1406306"/>
          </a:xfrm>
        </p:grpSpPr>
        <p:sp>
          <p:nvSpPr>
            <p:cNvPr id="11268" name="矩形 14339"/>
            <p:cNvSpPr/>
            <p:nvPr/>
          </p:nvSpPr>
          <p:spPr>
            <a:xfrm>
              <a:off x="-1" y="-1"/>
              <a:ext cx="2817185" cy="586808"/>
            </a:xfrm>
            <a:prstGeom prst="rect">
              <a:avLst/>
            </a:prstGeom>
            <a:solidFill>
              <a:srgbClr val="C00000"/>
            </a:solidFill>
            <a:ln w="12700">
              <a:noFill/>
            </a:ln>
          </p:spPr>
          <p:txBody>
            <a:bodyPr wrap="square" lIns="0" tIns="0" rIns="0" bIns="0" anchor="ctr"/>
            <a:p>
              <a:pPr lvl="0" indent="0" hangingPunct="0"/>
              <a:endParaRPr lang="en-US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269" name="矩形 14340"/>
            <p:cNvSpPr/>
            <p:nvPr/>
          </p:nvSpPr>
          <p:spPr>
            <a:xfrm>
              <a:off x="-1" y="-409750"/>
              <a:ext cx="2817185" cy="140630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anchor="ctr"/>
            <a:p>
              <a:pPr lvl="0" indent="0" algn="ctr" hangingPunct="0"/>
              <a:r>
                <a:rPr lang="zh-CN" altLang="en-US" sz="3900">
                  <a:solidFill>
                    <a:srgbClr val="FFFFFF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地质背景</a:t>
              </a:r>
              <a:endParaRPr lang="zh-CN" altLang="en-US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</p:grpSp>
      <p:sp>
        <p:nvSpPr>
          <p:cNvPr id="11270" name="任意多边形 14341"/>
          <p:cNvSpPr/>
          <p:nvPr/>
        </p:nvSpPr>
        <p:spPr>
          <a:xfrm rot="-10800000" flipH="1">
            <a:off x="2673350" y="1008063"/>
            <a:ext cx="641350" cy="130175"/>
          </a:xfrm>
          <a:custGeom>
            <a:avLst/>
            <a:gdLst/>
            <a:ahLst/>
            <a:cxnLst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  <a:cxn ang="0">
                <a:pos x="10800" y="10800"/>
              </a:cxn>
            </a:cxnLst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271" name="直接连接符 14342"/>
          <p:cNvSpPr/>
          <p:nvPr/>
        </p:nvSpPr>
        <p:spPr>
          <a:xfrm>
            <a:off x="484188" y="1328738"/>
            <a:ext cx="8175625" cy="0"/>
          </a:xfrm>
          <a:prstGeom prst="line">
            <a:avLst/>
          </a:prstGeom>
          <a:ln w="76200" cap="flat" cmpd="sng">
            <a:solidFill>
              <a:srgbClr val="C01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/>
          <a:p>
            <a:pPr lvl="0" indent="0" hangingPunct="0"/>
            <a:endParaRPr lang="en-US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72" name="文本框 2"/>
          <p:cNvSpPr txBox="1"/>
          <p:nvPr/>
        </p:nvSpPr>
        <p:spPr>
          <a:xfrm>
            <a:off x="933450" y="5497513"/>
            <a:ext cx="7394575" cy="11890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 hangingPunct="0"/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图1-1 我国西南部晚二叠世特高有机硫煤（砚山、贵定、合山和辰溪）的古沉积环境示意图。KD：康滇古陆；YB：越北古陆；JN：江南古陆；YK：云开古陆；YN：云南省；GZ：贵州省；GX：广西省；HN：湖南省（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Dai et al. 2016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局部略有改动）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cover dir="r"/>
  </p:transition>
</p:sld>
</file>

<file path=ppt/theme/theme1.xml><?xml version="1.0" encoding="utf-8"?>
<a:theme xmlns:a="http://schemas.openxmlformats.org/drawingml/2006/main" name="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00FF"/>
      </a:hlink>
      <a:folHlink>
        <a:srgbClr val="FF00FF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00FF"/>
      </a:hlink>
      <a:folHlink>
        <a:srgbClr val="FF00FF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8108</Words>
  <Application>WPS 演示</Application>
  <PresentationFormat/>
  <Paragraphs>1420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93" baseType="lpstr">
      <vt:lpstr>Arial</vt:lpstr>
      <vt:lpstr>宋体</vt:lpstr>
      <vt:lpstr>Wingdings</vt:lpstr>
      <vt:lpstr>Helvetica Neue</vt:lpstr>
      <vt:lpstr>Segoe UI</vt:lpstr>
      <vt:lpstr>Calibri</vt:lpstr>
      <vt:lpstr>Songti SC Bold</vt:lpstr>
      <vt:lpstr>Helvetica</vt:lpstr>
      <vt:lpstr>黑体</vt:lpstr>
      <vt:lpstr>Segoe UI Light</vt:lpstr>
      <vt:lpstr>Calibri Light</vt:lpstr>
      <vt:lpstr>Arial Black</vt:lpstr>
      <vt:lpstr>Times</vt:lpstr>
      <vt:lpstr>Fira Sans</vt:lpstr>
      <vt:lpstr>Open Sans</vt:lpstr>
      <vt:lpstr>微软雅黑</vt:lpstr>
      <vt:lpstr>Arial</vt:lpstr>
      <vt:lpstr>Segoe Print</vt:lpstr>
      <vt:lpstr>Times New Roman</vt:lpstr>
      <vt:lpstr>MV Boli</vt:lpstr>
      <vt:lpstr>楷体</vt:lpstr>
      <vt:lpstr>Arial Unicode MS</vt:lpstr>
      <vt:lpstr>楷体_GB2312</vt:lpstr>
      <vt:lpstr>新宋体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云南干河特高有机硫煤 微量元素赋存状态及纳米矿物特征</dc:title>
  <dc:creator/>
  <cp:lastModifiedBy>admin</cp:lastModifiedBy>
  <cp:revision>44</cp:revision>
  <dcterms:created xsi:type="dcterms:W3CDTF">2017-06-06T11:17:06Z</dcterms:created>
  <dcterms:modified xsi:type="dcterms:W3CDTF">2017-06-06T22:07:06Z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